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602" r:id="rId2"/>
  </p:sldIdLst>
  <p:sldSz cx="12192000" cy="6858000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pos="7680" userDrawn="1">
          <p15:clr>
            <a:srgbClr val="A4A3A4"/>
          </p15:clr>
        </p15:guide>
        <p15:guide id="11" userDrawn="1">
          <p15:clr>
            <a:srgbClr val="A4A3A4"/>
          </p15:clr>
        </p15:guide>
        <p15:guide id="15" orient="horz" userDrawn="1">
          <p15:clr>
            <a:srgbClr val="A4A3A4"/>
          </p15:clr>
        </p15:guide>
        <p15:guide id="18" pos="3840" userDrawn="1">
          <p15:clr>
            <a:srgbClr val="A4A3A4"/>
          </p15:clr>
        </p15:guide>
        <p15:guide id="19" orient="horz" pos="4320" userDrawn="1">
          <p15:clr>
            <a:srgbClr val="A4A3A4"/>
          </p15:clr>
        </p15:guide>
        <p15:guide id="20" orient="horz" pos="279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71C"/>
    <a:srgbClr val="E41D4E"/>
    <a:srgbClr val="FFFFFF"/>
    <a:srgbClr val="404040"/>
    <a:srgbClr val="414141"/>
    <a:srgbClr val="ED2939"/>
    <a:srgbClr val="E50045"/>
    <a:srgbClr val="F8F8F8"/>
    <a:srgbClr val="9ED9E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14" autoAdjust="0"/>
    <p:restoredTop sz="96923" autoAdjust="0"/>
  </p:normalViewPr>
  <p:slideViewPr>
    <p:cSldViewPr snapToGrid="0" snapToObjects="1" showGuides="1">
      <p:cViewPr varScale="1">
        <p:scale>
          <a:sx n="73" d="100"/>
          <a:sy n="73" d="100"/>
        </p:scale>
        <p:origin x="804" y="54"/>
      </p:cViewPr>
      <p:guideLst>
        <p:guide pos="7680"/>
        <p:guide/>
        <p:guide orient="horz"/>
        <p:guide pos="3840"/>
        <p:guide orient="horz" pos="4320"/>
        <p:guide orient="horz" pos="279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" d="100"/>
        <a:sy n="20" d="100"/>
      </p:scale>
      <p:origin x="0" y="-738"/>
    </p:cViewPr>
  </p:sorterViewPr>
  <p:notesViewPr>
    <p:cSldViewPr snapToGrid="0" snapToObjects="1">
      <p:cViewPr varScale="1">
        <p:scale>
          <a:sx n="76" d="100"/>
          <a:sy n="76" d="100"/>
        </p:scale>
        <p:origin x="-1944" y="-90"/>
      </p:cViewPr>
      <p:guideLst>
        <p:guide orient="horz" pos="3223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fld id="{801B26BD-0CF8-7B43-80AA-1107DEC29669}" type="datetimeFigureOut">
              <a:rPr lang="fr-FR" smtClean="0"/>
              <a:t>13/01/2023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6" tIns="47398" rIns="94796" bIns="4739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4796" tIns="47398" rIns="94796" bIns="47398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993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E94FAA7E-7BA2-8840-849F-C02F77C515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5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1590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605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8316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074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9986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023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2078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8585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8817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314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4458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  <p:pic>
        <p:nvPicPr>
          <p:cNvPr id="9" name="Picture 2" descr="RÃ©sultat de recherche d'images pour &quot;comundi consulting&quot;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463" y="191112"/>
            <a:ext cx="428651" cy="36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associÃ©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08" y="123963"/>
            <a:ext cx="805820" cy="402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879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70759" y="67774"/>
            <a:ext cx="92763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/>
            </a:pPr>
            <a:r>
              <a:rPr lang="fr-FR" sz="2200" spc="650" dirty="0" smtClean="0">
                <a:solidFill>
                  <a:srgbClr val="404040"/>
                </a:solidFill>
                <a:effectLst>
                  <a:glow rad="838200">
                    <a:srgbClr val="7D9AAD">
                      <a:alpha val="0"/>
                    </a:srgbClr>
                  </a:glow>
                </a:effectLst>
                <a:latin typeface="Gotham Medium" charset="0"/>
                <a:ea typeface="Gotham Medium" charset="0"/>
                <a:cs typeface="Gotham Medium" charset="0"/>
              </a:rPr>
              <a:t>     Maryline </a:t>
            </a:r>
            <a:r>
              <a:rPr lang="fr-FR" sz="2200" spc="650" dirty="0">
                <a:solidFill>
                  <a:srgbClr val="404040"/>
                </a:solidFill>
                <a:effectLst>
                  <a:glow rad="838200">
                    <a:srgbClr val="7D9AAD">
                      <a:alpha val="0"/>
                    </a:srgbClr>
                  </a:glow>
                </a:effectLst>
                <a:latin typeface="Gotham Medium" charset="0"/>
                <a:ea typeface="Gotham Medium" charset="0"/>
                <a:cs typeface="Gotham Medium" charset="0"/>
              </a:rPr>
              <a:t>TRIBALLIER</a:t>
            </a:r>
            <a:endParaRPr lang="fr-FR" sz="2200" spc="650" dirty="0">
              <a:solidFill>
                <a:srgbClr val="E41D4E"/>
              </a:solidFill>
              <a:effectLst>
                <a:glow rad="838200">
                  <a:srgbClr val="7D9AAD">
                    <a:alpha val="0"/>
                  </a:srgbClr>
                </a:glow>
              </a:effectLst>
              <a:latin typeface="Gotham Medium" charset="0"/>
              <a:ea typeface="Gotham Medium" charset="0"/>
              <a:cs typeface="Gotham Medium" charset="0"/>
            </a:endParaRPr>
          </a:p>
          <a:p>
            <a:pPr>
              <a:defRPr sz="1800"/>
            </a:pPr>
            <a:r>
              <a:rPr lang="fr-FR" spc="650" dirty="0" smtClean="0">
                <a:solidFill>
                  <a:srgbClr val="E41D4E"/>
                </a:solidFill>
                <a:effectLst>
                  <a:glow rad="838200">
                    <a:srgbClr val="7D9AAD">
                      <a:alpha val="0"/>
                    </a:srgbClr>
                  </a:glow>
                </a:effectLst>
                <a:latin typeface="Gotham Medium" charset="0"/>
                <a:ea typeface="Gotham Medium" charset="0"/>
                <a:cs typeface="Gotham Medium" charset="0"/>
              </a:rPr>
              <a:t>              Psychologue, Coach, consultante</a:t>
            </a:r>
            <a:endParaRPr lang="fr-FR" spc="650" dirty="0">
              <a:solidFill>
                <a:srgbClr val="E41D4E"/>
              </a:solidFill>
              <a:effectLst>
                <a:glow rad="838200">
                  <a:srgbClr val="7D9AAD">
                    <a:alpha val="0"/>
                  </a:srgbClr>
                </a:glow>
              </a:effectLst>
              <a:latin typeface="Gotham Medium" charset="0"/>
              <a:ea typeface="Gotham Medium" charset="0"/>
              <a:cs typeface="Gotham Medium" charset="0"/>
            </a:endParaRPr>
          </a:p>
        </p:txBody>
      </p:sp>
      <p:grpSp>
        <p:nvGrpSpPr>
          <p:cNvPr id="23" name="Groupe 22"/>
          <p:cNvGrpSpPr/>
          <p:nvPr/>
        </p:nvGrpSpPr>
        <p:grpSpPr>
          <a:xfrm>
            <a:off x="229315" y="794196"/>
            <a:ext cx="6471580" cy="5955382"/>
            <a:chOff x="3684396" y="1235526"/>
            <a:chExt cx="5103151" cy="5235416"/>
          </a:xfrm>
        </p:grpSpPr>
        <p:sp>
          <p:nvSpPr>
            <p:cNvPr id="26" name="Rectangle 5"/>
            <p:cNvSpPr>
              <a:spLocks noChangeArrowheads="1"/>
            </p:cNvSpPr>
            <p:nvPr/>
          </p:nvSpPr>
          <p:spPr bwMode="auto">
            <a:xfrm>
              <a:off x="3684397" y="1235526"/>
              <a:ext cx="5103150" cy="3399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 algn="ctr">
              <a:solidFill>
                <a:srgbClr val="766A62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9E928A"/>
              </a:outerShdw>
            </a:effectLst>
          </p:spPr>
          <p:txBody>
            <a:bodyPr anchor="ctr"/>
            <a:lstStyle/>
            <a:p>
              <a:pPr algn="ctr" defTabSz="703402" eaLnBrk="0" fontAlgn="base" hangingPunct="0">
                <a:lnSpc>
                  <a:spcPct val="85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A50021"/>
                </a:buClr>
                <a:buSzPct val="80000"/>
              </a:pPr>
              <a:r>
                <a:rPr lang="fr-FR" sz="1200" b="1" dirty="0">
                  <a:latin typeface="Arial" panose="020B0604020202020204" pitchFamily="34" charset="0"/>
                </a:rPr>
                <a:t>Expériences professionnelles</a:t>
              </a:r>
            </a:p>
          </p:txBody>
        </p:sp>
        <p:sp>
          <p:nvSpPr>
            <p:cNvPr id="29" name="Rectangle 9"/>
            <p:cNvSpPr>
              <a:spLocks noChangeArrowheads="1"/>
            </p:cNvSpPr>
            <p:nvPr/>
          </p:nvSpPr>
          <p:spPr bwMode="auto">
            <a:xfrm>
              <a:off x="3684396" y="1613181"/>
              <a:ext cx="5103151" cy="4857761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rgbClr val="766A62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9E928A"/>
              </a:outerShdw>
            </a:effectLst>
          </p:spPr>
          <p:txBody>
            <a:bodyPr lIns="49846" rIns="16615" bIns="43200" anchor="t" anchorCtr="0"/>
            <a:lstStyle/>
            <a:p>
              <a:pPr>
                <a:spcBef>
                  <a:spcPts val="277"/>
                </a:spcBef>
                <a:buClr>
                  <a:srgbClr val="B10034"/>
                </a:buClr>
                <a:tabLst>
                  <a:tab pos="1076325" algn="l"/>
                </a:tabLst>
                <a:defRPr/>
              </a:pPr>
              <a:endParaRPr lang="fr-FR" sz="900" dirty="0"/>
            </a:p>
          </p:txBody>
        </p:sp>
      </p:grpSp>
      <p:sp>
        <p:nvSpPr>
          <p:cNvPr id="35" name="Rectangle 34"/>
          <p:cNvSpPr/>
          <p:nvPr/>
        </p:nvSpPr>
        <p:spPr>
          <a:xfrm>
            <a:off x="170759" y="1324708"/>
            <a:ext cx="65301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200" dirty="0"/>
              <a:t>Depuis 2020 :</a:t>
            </a:r>
            <a:r>
              <a:rPr lang="fr-FR" sz="1200" dirty="0" smtClean="0"/>
              <a:t> missions en cours : </a:t>
            </a:r>
            <a:r>
              <a:rPr lang="fr-FR" sz="1200" b="1" dirty="0" smtClean="0"/>
              <a:t>Formatrice </a:t>
            </a:r>
            <a:r>
              <a:rPr lang="fr-FR" sz="1200" b="1" dirty="0"/>
              <a:t>Consultante Facilitatrice </a:t>
            </a:r>
          </a:p>
          <a:p>
            <a:pPr algn="just"/>
            <a:r>
              <a:rPr lang="fr-FR" sz="1200" b="1" dirty="0"/>
              <a:t> </a:t>
            </a:r>
            <a:r>
              <a:rPr lang="fr-FR" sz="1200" b="1" dirty="0" smtClean="0"/>
              <a:t>             - </a:t>
            </a:r>
            <a:r>
              <a:rPr lang="fr-FR" sz="1200" dirty="0" smtClean="0"/>
              <a:t>formations </a:t>
            </a:r>
            <a:r>
              <a:rPr lang="fr-FR" sz="1200" dirty="0"/>
              <a:t>dans le domaine de la Qualité de Vie au </a:t>
            </a:r>
            <a:r>
              <a:rPr lang="fr-FR" sz="1200" dirty="0" smtClean="0"/>
              <a:t>Travail</a:t>
            </a:r>
          </a:p>
          <a:p>
            <a:pPr algn="just"/>
            <a:r>
              <a:rPr lang="fr-FR" sz="1200" b="1" dirty="0"/>
              <a:t> </a:t>
            </a:r>
            <a:r>
              <a:rPr lang="fr-FR" sz="1200" b="1" dirty="0" smtClean="0"/>
              <a:t>             - analyse </a:t>
            </a:r>
            <a:r>
              <a:rPr lang="fr-FR" sz="1200" b="1" dirty="0"/>
              <a:t>de </a:t>
            </a:r>
            <a:r>
              <a:rPr lang="fr-FR" sz="1200" b="1" dirty="0" smtClean="0"/>
              <a:t>pratiques </a:t>
            </a:r>
            <a:r>
              <a:rPr lang="fr-FR" sz="1200" dirty="0"/>
              <a:t>(</a:t>
            </a:r>
            <a:r>
              <a:rPr lang="fr-FR" sz="1200" dirty="0" smtClean="0"/>
              <a:t>mission en cours) (2 ateliers en 2022), </a:t>
            </a:r>
            <a:r>
              <a:rPr lang="fr-FR" sz="1200" b="1" dirty="0" err="1" smtClean="0"/>
              <a:t>co-deveveloppement</a:t>
            </a:r>
            <a:r>
              <a:rPr lang="fr-FR" sz="1200" b="1" dirty="0" smtClean="0"/>
              <a:t> </a:t>
            </a:r>
            <a:r>
              <a:rPr lang="fr-FR" sz="1200" dirty="0" smtClean="0"/>
              <a:t>(10 </a:t>
            </a:r>
          </a:p>
          <a:p>
            <a:pPr algn="just"/>
            <a:r>
              <a:rPr lang="fr-FR" sz="1200" dirty="0"/>
              <a:t> </a:t>
            </a:r>
            <a:r>
              <a:rPr lang="fr-FR" sz="1200" dirty="0" smtClean="0"/>
              <a:t>             ateliers en 2022); </a:t>
            </a:r>
            <a:r>
              <a:rPr lang="fr-FR" sz="1200" dirty="0"/>
              <a:t>utilisation de </a:t>
            </a:r>
            <a:r>
              <a:rPr lang="fr-FR" sz="1200" b="1" dirty="0"/>
              <a:t>méthodes </a:t>
            </a:r>
            <a:r>
              <a:rPr lang="fr-FR" sz="1200" b="1" dirty="0" smtClean="0"/>
              <a:t>collaborative et créatives </a:t>
            </a:r>
            <a:r>
              <a:rPr lang="fr-FR" sz="1200" dirty="0" smtClean="0"/>
              <a:t>(16 ateliers en 2022); </a:t>
            </a:r>
            <a:endParaRPr lang="fr-FR" sz="1200" dirty="0"/>
          </a:p>
          <a:p>
            <a:pPr algn="just"/>
            <a:r>
              <a:rPr lang="fr-FR" sz="1200" dirty="0"/>
              <a:t>              Animation d’entretiens individuels ou collectifs d’écoute ou de diagnostic </a:t>
            </a:r>
            <a:r>
              <a:rPr lang="fr-FR" sz="1200" dirty="0" smtClean="0"/>
              <a:t>   </a:t>
            </a:r>
            <a:endParaRPr lang="fr-FR" sz="1200" dirty="0"/>
          </a:p>
          <a:p>
            <a:pPr algn="just"/>
            <a:r>
              <a:rPr lang="fr-FR" sz="1200" dirty="0"/>
              <a:t>              Accompagnement ou Coaching individuel</a:t>
            </a:r>
          </a:p>
          <a:p>
            <a:pPr algn="just"/>
            <a:r>
              <a:rPr lang="fr-FR" sz="1200" dirty="0"/>
              <a:t>              Interventions psychosociales : sensibilisation aux RPS, harcèlement moral et sexuel</a:t>
            </a:r>
          </a:p>
          <a:p>
            <a:pPr algn="just"/>
            <a:r>
              <a:rPr lang="fr-FR" sz="1200" dirty="0"/>
              <a:t>2011 – 2020 : </a:t>
            </a:r>
            <a:r>
              <a:rPr lang="fr-FR" sz="1200" b="1" dirty="0"/>
              <a:t>Conseillère formation </a:t>
            </a:r>
            <a:r>
              <a:rPr lang="fr-FR" sz="1200" dirty="0"/>
              <a:t>OPCO 2i Bretagne Pays de la </a:t>
            </a:r>
            <a:r>
              <a:rPr lang="fr-FR" sz="1200" dirty="0" smtClean="0"/>
              <a:t>Loire</a:t>
            </a:r>
          </a:p>
          <a:p>
            <a:pPr algn="just"/>
            <a:r>
              <a:rPr lang="fr-FR" sz="1200" dirty="0"/>
              <a:t> </a:t>
            </a:r>
            <a:r>
              <a:rPr lang="fr-FR" sz="1200" dirty="0" smtClean="0"/>
              <a:t>          - Accompagnement </a:t>
            </a:r>
            <a:r>
              <a:rPr lang="fr-FR" sz="1200" dirty="0"/>
              <a:t>des adhérents dans l’élaboration, le déploiement et la gestion des plans </a:t>
            </a:r>
            <a:r>
              <a:rPr lang="fr-FR" sz="1200" dirty="0" smtClean="0"/>
              <a:t>   </a:t>
            </a:r>
          </a:p>
          <a:p>
            <a:pPr algn="just">
              <a:buClr>
                <a:srgbClr val="E41D4E"/>
              </a:buClr>
            </a:pPr>
            <a:r>
              <a:rPr lang="fr-FR" sz="1200" dirty="0" smtClean="0"/>
              <a:t>            de développement </a:t>
            </a:r>
            <a:r>
              <a:rPr lang="fr-FR" sz="1200" dirty="0"/>
              <a:t>des </a:t>
            </a:r>
            <a:r>
              <a:rPr lang="fr-FR" sz="1200" dirty="0" smtClean="0"/>
              <a:t>compétences</a:t>
            </a:r>
          </a:p>
          <a:p>
            <a:pPr algn="just">
              <a:buClr>
                <a:srgbClr val="E41D4E"/>
              </a:buClr>
            </a:pPr>
            <a:r>
              <a:rPr lang="fr-FR" sz="1200" dirty="0"/>
              <a:t> </a:t>
            </a:r>
            <a:r>
              <a:rPr lang="fr-FR" sz="1200" dirty="0" smtClean="0"/>
              <a:t>          - Co-ingénierie </a:t>
            </a:r>
            <a:r>
              <a:rPr lang="fr-FR" sz="1200" dirty="0"/>
              <a:t>et coordination opérationnelle d’actions et de projets emploi/formation en            </a:t>
            </a:r>
          </a:p>
          <a:p>
            <a:pPr algn="just">
              <a:buClr>
                <a:srgbClr val="E41D4E"/>
              </a:buClr>
            </a:pPr>
            <a:r>
              <a:rPr lang="fr-FR" sz="1200" dirty="0"/>
              <a:t>             partenariat avec les acteurs locaux de l’emploi</a:t>
            </a:r>
          </a:p>
          <a:p>
            <a:pPr algn="just"/>
            <a:r>
              <a:rPr lang="fr-FR" sz="1200" dirty="0"/>
              <a:t>2006 </a:t>
            </a:r>
            <a:r>
              <a:rPr lang="fr-FR" sz="1200" dirty="0" smtClean="0"/>
              <a:t>– 2011 : </a:t>
            </a:r>
            <a:r>
              <a:rPr lang="fr-FR" sz="1200" b="1" dirty="0"/>
              <a:t>Consultante Formatrice Chef de projet </a:t>
            </a:r>
            <a:r>
              <a:rPr lang="fr-FR" sz="1200" dirty="0" err="1"/>
              <a:t>Catalys</a:t>
            </a:r>
            <a:r>
              <a:rPr lang="fr-FR" sz="1200" dirty="0"/>
              <a:t> Conseil Vannes</a:t>
            </a:r>
          </a:p>
          <a:p>
            <a:pPr algn="just"/>
            <a:r>
              <a:rPr lang="fr-FR" sz="1200" dirty="0"/>
              <a:t>            </a:t>
            </a:r>
            <a:r>
              <a:rPr lang="fr-FR" sz="1200" dirty="0" smtClean="0"/>
              <a:t>- </a:t>
            </a:r>
            <a:r>
              <a:rPr lang="fr-FR" sz="1200" dirty="0"/>
              <a:t>Missions de conseil et de formation en GPEC: secteurs privés (industries), sanitaire et social                  </a:t>
            </a:r>
          </a:p>
          <a:p>
            <a:pPr algn="just"/>
            <a:r>
              <a:rPr lang="fr-FR" sz="1200" dirty="0"/>
              <a:t>              (réseau ADMR)</a:t>
            </a:r>
          </a:p>
          <a:p>
            <a:pPr algn="just"/>
            <a:r>
              <a:rPr lang="fr-FR" sz="1200" b="1" dirty="0"/>
              <a:t>            </a:t>
            </a:r>
            <a:r>
              <a:rPr lang="fr-FR" sz="1200" b="1" dirty="0" smtClean="0"/>
              <a:t>- </a:t>
            </a:r>
            <a:r>
              <a:rPr lang="fr-FR" sz="1200" b="1" dirty="0"/>
              <a:t>Accompagnement à l’élaboration de projets stratégiques ou opérationnels (projet de              </a:t>
            </a:r>
          </a:p>
          <a:p>
            <a:pPr algn="just"/>
            <a:r>
              <a:rPr lang="fr-FR" sz="1200" b="1" dirty="0"/>
              <a:t>             gouvernance, projet de service, négociation d’accords d’entreprise) : secteur privé,  </a:t>
            </a:r>
          </a:p>
          <a:p>
            <a:pPr algn="just"/>
            <a:r>
              <a:rPr lang="fr-FR" sz="1200" b="1" dirty="0"/>
              <a:t>             collectivités (CCAS), associations (dispositif DLA)</a:t>
            </a:r>
          </a:p>
          <a:p>
            <a:pPr algn="just"/>
            <a:r>
              <a:rPr lang="fr-FR" sz="1200" dirty="0"/>
              <a:t>          </a:t>
            </a:r>
            <a:r>
              <a:rPr lang="fr-FR" sz="1200" dirty="0" smtClean="0"/>
              <a:t>  - Réalisation </a:t>
            </a:r>
            <a:r>
              <a:rPr lang="fr-FR" sz="1200" dirty="0"/>
              <a:t>ou participation à des études ou diagnostics organisationnels, RH ou sociaux :                 </a:t>
            </a:r>
          </a:p>
          <a:p>
            <a:pPr algn="just"/>
            <a:r>
              <a:rPr lang="fr-FR" sz="1200" dirty="0"/>
              <a:t>             secteur privé, sanitaire et social (Adapei)</a:t>
            </a:r>
          </a:p>
          <a:p>
            <a:pPr algn="just"/>
            <a:r>
              <a:rPr lang="fr-FR" sz="1200" dirty="0"/>
              <a:t>             </a:t>
            </a:r>
            <a:r>
              <a:rPr lang="fr-FR" sz="1200" dirty="0" smtClean="0"/>
              <a:t>- Intervention </a:t>
            </a:r>
            <a:r>
              <a:rPr lang="fr-FR" sz="1200" dirty="0"/>
              <a:t>en médiation collective auprès de travailleurs sociaux</a:t>
            </a:r>
          </a:p>
          <a:p>
            <a:pPr algn="just"/>
            <a:r>
              <a:rPr lang="fr-FR" sz="1200" dirty="0"/>
              <a:t>             Appui à la coordination du PDITH 56 avec les partenaires locaux de l’emploi</a:t>
            </a:r>
          </a:p>
          <a:p>
            <a:pPr algn="just"/>
            <a:r>
              <a:rPr lang="fr-FR" sz="1200" dirty="0"/>
              <a:t>1999 </a:t>
            </a:r>
            <a:r>
              <a:rPr lang="fr-FR" sz="1200" dirty="0" smtClean="0"/>
              <a:t>– 2006 : </a:t>
            </a:r>
            <a:r>
              <a:rPr lang="fr-FR" sz="1200" b="1" dirty="0"/>
              <a:t>Chargée emplois mobilité </a:t>
            </a:r>
            <a:r>
              <a:rPr lang="fr-FR" sz="1200" dirty="0"/>
              <a:t>GlaxoSmithKline Évreux</a:t>
            </a:r>
          </a:p>
          <a:p>
            <a:pPr algn="just"/>
            <a:r>
              <a:rPr lang="fr-FR" sz="1200" dirty="0"/>
              <a:t>             </a:t>
            </a:r>
            <a:r>
              <a:rPr lang="fr-FR" sz="1200" dirty="0" smtClean="0"/>
              <a:t>- Animation </a:t>
            </a:r>
            <a:r>
              <a:rPr lang="fr-FR" sz="1200" dirty="0"/>
              <a:t>de projets emploi/compétences </a:t>
            </a:r>
          </a:p>
          <a:p>
            <a:pPr algn="just"/>
            <a:r>
              <a:rPr lang="fr-FR" sz="1200" dirty="0"/>
              <a:t>            </a:t>
            </a:r>
            <a:r>
              <a:rPr lang="fr-FR" sz="1200" dirty="0" smtClean="0"/>
              <a:t>-Accompagnement </a:t>
            </a:r>
            <a:r>
              <a:rPr lang="fr-FR" sz="1200" dirty="0"/>
              <a:t>aux changements : réorganisations, fermeture de service, mobilités internes</a:t>
            </a:r>
          </a:p>
          <a:p>
            <a:pPr algn="just"/>
            <a:r>
              <a:rPr lang="fr-FR" sz="1200" dirty="0"/>
              <a:t>            </a:t>
            </a:r>
            <a:r>
              <a:rPr lang="fr-FR" sz="1200" dirty="0" smtClean="0"/>
              <a:t>- </a:t>
            </a:r>
            <a:r>
              <a:rPr lang="fr-FR" sz="1200" dirty="0"/>
              <a:t>Conseil auprès des Managers et collaborateurs : aide à la résolution de conflits, orientation</a:t>
            </a:r>
          </a:p>
          <a:p>
            <a:pPr algn="just"/>
            <a:r>
              <a:rPr lang="fr-FR" sz="1200" dirty="0"/>
              <a:t>            </a:t>
            </a:r>
            <a:r>
              <a:rPr lang="fr-FR" sz="1200" dirty="0" smtClean="0"/>
              <a:t>- </a:t>
            </a:r>
            <a:r>
              <a:rPr lang="fr-FR" sz="1200" dirty="0"/>
              <a:t>Co-ingénierie de parcours de formation professionnalisants ou certifiants</a:t>
            </a:r>
          </a:p>
          <a:p>
            <a:pPr algn="just"/>
            <a:r>
              <a:rPr lang="fr-FR" sz="1200" dirty="0"/>
              <a:t>1997 </a:t>
            </a:r>
            <a:r>
              <a:rPr lang="fr-FR" sz="1200" dirty="0" smtClean="0"/>
              <a:t>– 1999 : </a:t>
            </a:r>
            <a:r>
              <a:rPr lang="fr-FR" sz="1200" b="1" dirty="0"/>
              <a:t>Consultante et Formatrice </a:t>
            </a:r>
            <a:r>
              <a:rPr lang="fr-FR" sz="1200" dirty="0"/>
              <a:t>Cabinet conseil </a:t>
            </a:r>
            <a:r>
              <a:rPr lang="fr-FR" sz="1200" dirty="0" err="1"/>
              <a:t>Coppenrath</a:t>
            </a:r>
            <a:r>
              <a:rPr lang="fr-FR" sz="1200" dirty="0"/>
              <a:t> &amp; associés Paris </a:t>
            </a:r>
          </a:p>
          <a:p>
            <a:r>
              <a:rPr lang="fr-FR" sz="1200" dirty="0"/>
              <a:t>            Missions en RH et Management</a:t>
            </a:r>
          </a:p>
        </p:txBody>
      </p:sp>
      <p:grpSp>
        <p:nvGrpSpPr>
          <p:cNvPr id="38" name="Groupe 37"/>
          <p:cNvGrpSpPr/>
          <p:nvPr/>
        </p:nvGrpSpPr>
        <p:grpSpPr>
          <a:xfrm>
            <a:off x="6724741" y="794196"/>
            <a:ext cx="5415442" cy="5955382"/>
            <a:chOff x="-1882996" y="1252532"/>
            <a:chExt cx="10627117" cy="3016213"/>
          </a:xfrm>
        </p:grpSpPr>
        <p:sp>
          <p:nvSpPr>
            <p:cNvPr id="39" name="Text Box 3"/>
            <p:cNvSpPr txBox="1">
              <a:spLocks noChangeArrowheads="1"/>
            </p:cNvSpPr>
            <p:nvPr/>
          </p:nvSpPr>
          <p:spPr bwMode="auto">
            <a:xfrm>
              <a:off x="-1882990" y="3262332"/>
              <a:ext cx="10627109" cy="20788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 algn="ctr">
              <a:solidFill>
                <a:srgbClr val="766A62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9E928A"/>
              </a:outerShdw>
            </a:effectLst>
          </p:spPr>
          <p:txBody>
            <a:bodyPr anchor="ctr"/>
            <a:lstStyle/>
            <a:p>
              <a:pPr algn="ctr" defTabSz="703402" eaLnBrk="0" fontAlgn="base" hangingPunct="0">
                <a:lnSpc>
                  <a:spcPct val="85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A50021"/>
                </a:buClr>
                <a:buSzPct val="80000"/>
                <a:defRPr/>
              </a:pPr>
              <a:r>
                <a:rPr lang="fr-FR" sz="1200" b="1" dirty="0">
                  <a:solidFill>
                    <a:srgbClr val="000000"/>
                  </a:solidFill>
                  <a:latin typeface="Arial" panose="020B0604020202020204" pitchFamily="34" charset="0"/>
                  <a:ea typeface="ＭＳ Ｐゴシック"/>
                  <a:cs typeface="Arial" panose="020B0604020202020204" pitchFamily="34" charset="0"/>
                </a:rPr>
                <a:t>Formations</a:t>
              </a:r>
            </a:p>
          </p:txBody>
        </p:sp>
        <p:sp>
          <p:nvSpPr>
            <p:cNvPr id="40" name="Rectangle 7"/>
            <p:cNvSpPr>
              <a:spLocks noChangeArrowheads="1"/>
            </p:cNvSpPr>
            <p:nvPr/>
          </p:nvSpPr>
          <p:spPr bwMode="auto">
            <a:xfrm>
              <a:off x="-1882996" y="3496356"/>
              <a:ext cx="10627113" cy="772389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rgbClr val="766A62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9E928A"/>
              </a:outerShdw>
            </a:effectLst>
          </p:spPr>
          <p:txBody>
            <a:bodyPr lIns="49846" rIns="16615" bIns="43200"/>
            <a:lstStyle/>
            <a:p>
              <a:pPr>
                <a:spcBef>
                  <a:spcPts val="277"/>
                </a:spcBef>
                <a:spcAft>
                  <a:spcPts val="600"/>
                </a:spcAft>
                <a:buClr>
                  <a:srgbClr val="B10034"/>
                </a:buClr>
                <a:defRPr/>
              </a:pPr>
              <a:endParaRPr lang="fr-FR" sz="90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endParaRPr>
            </a:p>
          </p:txBody>
        </p:sp>
        <p:sp>
          <p:nvSpPr>
            <p:cNvPr id="41" name="Rectangle 2"/>
            <p:cNvSpPr>
              <a:spLocks noChangeArrowheads="1"/>
            </p:cNvSpPr>
            <p:nvPr/>
          </p:nvSpPr>
          <p:spPr bwMode="auto">
            <a:xfrm>
              <a:off x="-1882994" y="1252532"/>
              <a:ext cx="10627111" cy="20099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 algn="ctr">
              <a:solidFill>
                <a:srgbClr val="766A62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9E928A"/>
              </a:outerShdw>
            </a:effectLst>
          </p:spPr>
          <p:txBody>
            <a:bodyPr anchor="ctr"/>
            <a:lstStyle/>
            <a:p>
              <a:pPr algn="ctr" defTabSz="703402" eaLnBrk="0" fontAlgn="base" hangingPunct="0">
                <a:lnSpc>
                  <a:spcPct val="85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A50021"/>
                </a:buClr>
                <a:buSzPct val="80000"/>
                <a:defRPr/>
              </a:pPr>
              <a:r>
                <a:rPr lang="fr-FR" sz="1200" b="1" dirty="0">
                  <a:latin typeface="Arial" panose="020B0604020202020204" pitchFamily="34" charset="0"/>
                </a:rPr>
                <a:t>Expériences Formatrice Consultante / Facilitatrice</a:t>
              </a:r>
            </a:p>
          </p:txBody>
        </p:sp>
        <p:sp>
          <p:nvSpPr>
            <p:cNvPr id="42" name="Rectangle 6"/>
            <p:cNvSpPr>
              <a:spLocks noChangeArrowheads="1"/>
            </p:cNvSpPr>
            <p:nvPr/>
          </p:nvSpPr>
          <p:spPr bwMode="auto">
            <a:xfrm>
              <a:off x="-1882990" y="1471843"/>
              <a:ext cx="10627111" cy="1787127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rgbClr val="766A62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9E928A"/>
              </a:outerShdw>
            </a:effectLst>
          </p:spPr>
          <p:txBody>
            <a:bodyPr lIns="49846" rIns="16615" bIns="43200"/>
            <a:lstStyle/>
            <a:p>
              <a:pPr marL="171450" lvl="0" indent="-171450">
                <a:spcBef>
                  <a:spcPts val="277"/>
                </a:spcBef>
                <a:buClr>
                  <a:srgbClr val="B10034"/>
                </a:buClr>
                <a:buFont typeface="Arial" panose="020B0604020202020204" pitchFamily="34" charset="0"/>
                <a:buChar char="•"/>
                <a:defRPr/>
              </a:pPr>
              <a:r>
                <a:rPr lang="fr-FR" sz="1150" b="1" dirty="0">
                  <a:solidFill>
                    <a:srgbClr val="000000"/>
                  </a:solidFill>
                  <a:ea typeface="ＭＳ Ｐゴシック"/>
                  <a:cs typeface="Arial" panose="020B0604020202020204" pitchFamily="34" charset="0"/>
                </a:rPr>
                <a:t>Formatrice</a:t>
              </a:r>
            </a:p>
            <a:p>
              <a:pPr marL="628650" lvl="1" indent="-171450">
                <a:spcBef>
                  <a:spcPts val="277"/>
                </a:spcBef>
                <a:buFont typeface="Arial" panose="020B0604020202020204" pitchFamily="34" charset="0"/>
                <a:buChar char="•"/>
                <a:defRPr/>
              </a:pPr>
              <a:r>
                <a:rPr lang="fr-FR" sz="1150" dirty="0">
                  <a:solidFill>
                    <a:srgbClr val="000000"/>
                  </a:solidFill>
                  <a:ea typeface="ＭＳ Ｐゴシック"/>
                  <a:cs typeface="Arial" panose="020B0604020202020204" pitchFamily="34" charset="0"/>
                </a:rPr>
                <a:t>Prévention des risques psycho-sociaux, </a:t>
              </a:r>
              <a:endParaRPr lang="fr-FR" sz="1150" dirty="0" smtClean="0">
                <a:solidFill>
                  <a:srgbClr val="000000"/>
                </a:solidFill>
                <a:ea typeface="ＭＳ Ｐゴシック"/>
                <a:cs typeface="Arial" panose="020B0604020202020204" pitchFamily="34" charset="0"/>
              </a:endParaRPr>
            </a:p>
            <a:p>
              <a:pPr marL="628650" lvl="1" indent="-171450">
                <a:spcBef>
                  <a:spcPts val="277"/>
                </a:spcBef>
                <a:buFont typeface="Arial" panose="020B0604020202020204" pitchFamily="34" charset="0"/>
                <a:buChar char="•"/>
                <a:defRPr/>
              </a:pPr>
              <a:r>
                <a:rPr lang="fr-FR" sz="1150" dirty="0" smtClean="0">
                  <a:solidFill>
                    <a:srgbClr val="000000"/>
                  </a:solidFill>
                  <a:ea typeface="ＭＳ Ｐゴシック"/>
                  <a:cs typeface="Arial" panose="020B0604020202020204" pitchFamily="34" charset="0"/>
                </a:rPr>
                <a:t>gestion </a:t>
              </a:r>
              <a:r>
                <a:rPr lang="fr-FR" sz="1150" dirty="0">
                  <a:solidFill>
                    <a:srgbClr val="000000"/>
                  </a:solidFill>
                  <a:ea typeface="ＭＳ Ｐゴシック"/>
                  <a:cs typeface="Arial" panose="020B0604020202020204" pitchFamily="34" charset="0"/>
                </a:rPr>
                <a:t>des situations difficiles, </a:t>
              </a:r>
              <a:endParaRPr lang="fr-FR" sz="1150" dirty="0" smtClean="0">
                <a:solidFill>
                  <a:srgbClr val="000000"/>
                </a:solidFill>
                <a:ea typeface="ＭＳ Ｐゴシック"/>
                <a:cs typeface="Arial" panose="020B0604020202020204" pitchFamily="34" charset="0"/>
              </a:endParaRPr>
            </a:p>
            <a:p>
              <a:pPr marL="628650" lvl="1" indent="-171450">
                <a:spcBef>
                  <a:spcPts val="277"/>
                </a:spcBef>
                <a:buFont typeface="Arial" panose="020B0604020202020204" pitchFamily="34" charset="0"/>
                <a:buChar char="•"/>
                <a:defRPr/>
              </a:pPr>
              <a:r>
                <a:rPr lang="fr-FR" sz="1150" dirty="0" smtClean="0">
                  <a:solidFill>
                    <a:srgbClr val="000000"/>
                  </a:solidFill>
                  <a:ea typeface="ＭＳ Ｐゴシック"/>
                  <a:cs typeface="Arial" panose="020B0604020202020204" pitchFamily="34" charset="0"/>
                </a:rPr>
                <a:t>gestion </a:t>
              </a:r>
              <a:r>
                <a:rPr lang="fr-FR" sz="1150" dirty="0">
                  <a:solidFill>
                    <a:srgbClr val="000000"/>
                  </a:solidFill>
                  <a:ea typeface="ＭＳ Ｐゴシック"/>
                  <a:cs typeface="Arial" panose="020B0604020202020204" pitchFamily="34" charset="0"/>
                </a:rPr>
                <a:t>de conflits, gestion des comportements toxiques, </a:t>
              </a:r>
              <a:endParaRPr lang="fr-FR" sz="1150" dirty="0" smtClean="0">
                <a:solidFill>
                  <a:srgbClr val="000000"/>
                </a:solidFill>
                <a:ea typeface="ＭＳ Ｐゴシック"/>
                <a:cs typeface="Arial" panose="020B0604020202020204" pitchFamily="34" charset="0"/>
              </a:endParaRPr>
            </a:p>
            <a:p>
              <a:pPr marL="628650" lvl="1" indent="-171450">
                <a:spcBef>
                  <a:spcPts val="277"/>
                </a:spcBef>
                <a:buFont typeface="Arial" panose="020B0604020202020204" pitchFamily="34" charset="0"/>
                <a:buChar char="•"/>
                <a:defRPr/>
              </a:pPr>
              <a:r>
                <a:rPr lang="fr-FR" sz="1150" dirty="0" smtClean="0">
                  <a:solidFill>
                    <a:srgbClr val="000000"/>
                  </a:solidFill>
                  <a:ea typeface="ＭＳ Ｐゴシック"/>
                  <a:cs typeface="Arial" panose="020B0604020202020204" pitchFamily="34" charset="0"/>
                </a:rPr>
                <a:t>gestion </a:t>
              </a:r>
              <a:r>
                <a:rPr lang="fr-FR" sz="1150" dirty="0">
                  <a:solidFill>
                    <a:srgbClr val="000000"/>
                  </a:solidFill>
                  <a:ea typeface="ＭＳ Ｐゴシック"/>
                  <a:cs typeface="Arial" panose="020B0604020202020204" pitchFamily="34" charset="0"/>
                </a:rPr>
                <a:t>du temps, </a:t>
              </a:r>
              <a:endParaRPr lang="fr-FR" sz="1150" dirty="0" smtClean="0">
                <a:solidFill>
                  <a:srgbClr val="000000"/>
                </a:solidFill>
                <a:ea typeface="ＭＳ Ｐゴシック"/>
                <a:cs typeface="Arial" panose="020B0604020202020204" pitchFamily="34" charset="0"/>
              </a:endParaRPr>
            </a:p>
            <a:p>
              <a:pPr marL="628650" lvl="1" indent="-171450">
                <a:spcBef>
                  <a:spcPts val="277"/>
                </a:spcBef>
                <a:buFont typeface="Arial" panose="020B0604020202020204" pitchFamily="34" charset="0"/>
                <a:buChar char="•"/>
                <a:defRPr/>
              </a:pPr>
              <a:r>
                <a:rPr lang="fr-FR" sz="1150" dirty="0" smtClean="0">
                  <a:solidFill>
                    <a:srgbClr val="000000"/>
                  </a:solidFill>
                  <a:ea typeface="ＭＳ Ｐゴシック"/>
                  <a:cs typeface="Arial" panose="020B0604020202020204" pitchFamily="34" charset="0"/>
                </a:rPr>
                <a:t>management</a:t>
              </a:r>
              <a:r>
                <a:rPr lang="fr-FR" sz="1150" dirty="0">
                  <a:solidFill>
                    <a:srgbClr val="000000"/>
                  </a:solidFill>
                  <a:ea typeface="ＭＳ Ｐゴシック"/>
                  <a:cs typeface="Arial" panose="020B0604020202020204" pitchFamily="34" charset="0"/>
                </a:rPr>
                <a:t>, tutorat</a:t>
              </a:r>
            </a:p>
            <a:p>
              <a:pPr marL="171450" lvl="0" indent="-171450">
                <a:spcBef>
                  <a:spcPts val="277"/>
                </a:spcBef>
                <a:buClr>
                  <a:srgbClr val="B10034"/>
                </a:buClr>
                <a:buFont typeface="Arial" panose="020B0604020202020204" pitchFamily="34" charset="0"/>
                <a:buChar char="•"/>
                <a:defRPr/>
              </a:pPr>
              <a:r>
                <a:rPr lang="fr-FR" sz="1150" b="1" dirty="0">
                  <a:solidFill>
                    <a:srgbClr val="000000"/>
                  </a:solidFill>
                  <a:ea typeface="ＭＳ Ｐゴシック"/>
                  <a:cs typeface="Arial" panose="020B0604020202020204" pitchFamily="34" charset="0"/>
                </a:rPr>
                <a:t>Consultante – Facilitatrice</a:t>
              </a:r>
            </a:p>
            <a:p>
              <a:pPr marL="628650" lvl="1" indent="-171450">
                <a:spcBef>
                  <a:spcPts val="277"/>
                </a:spcBef>
                <a:buFont typeface="Arial" panose="020B0604020202020204" pitchFamily="34" charset="0"/>
                <a:buChar char="•"/>
                <a:defRPr/>
              </a:pPr>
              <a:r>
                <a:rPr lang="fr-FR" sz="1150" dirty="0">
                  <a:solidFill>
                    <a:srgbClr val="000000"/>
                  </a:solidFill>
                  <a:ea typeface="ＭＳ Ｐゴシック"/>
                  <a:cs typeface="Arial" panose="020B0604020202020204" pitchFamily="34" charset="0"/>
                </a:rPr>
                <a:t>Animation d’ateliers pluridisciplinaires sur la rédaction du projet d’entreprise </a:t>
              </a:r>
            </a:p>
            <a:p>
              <a:pPr marL="628650" lvl="1" indent="-171450">
                <a:spcBef>
                  <a:spcPts val="277"/>
                </a:spcBef>
                <a:buFont typeface="Arial" panose="020B0604020202020204" pitchFamily="34" charset="0"/>
                <a:buChar char="•"/>
                <a:defRPr/>
              </a:pPr>
              <a:r>
                <a:rPr lang="fr-FR" sz="1150" b="1" dirty="0">
                  <a:ea typeface="ＭＳ Ｐゴシック"/>
                  <a:cs typeface="Arial" panose="020B0604020202020204" pitchFamily="34" charset="0"/>
                </a:rPr>
                <a:t>Animation d’ateliers sur le partage et l’analyse de pratiques managériales, de métiers en relation avec un public </a:t>
              </a:r>
            </a:p>
            <a:p>
              <a:pPr marL="628650" lvl="1" indent="-171450">
                <a:spcBef>
                  <a:spcPts val="277"/>
                </a:spcBef>
                <a:buFont typeface="Arial" panose="020B0604020202020204" pitchFamily="34" charset="0"/>
                <a:buChar char="•"/>
                <a:defRPr/>
              </a:pPr>
              <a:r>
                <a:rPr lang="fr-FR" sz="1150" b="1" dirty="0" smtClean="0">
                  <a:solidFill>
                    <a:srgbClr val="000000"/>
                  </a:solidFill>
                  <a:ea typeface="ＭＳ Ｐゴシック"/>
                  <a:cs typeface="Arial" panose="020B0604020202020204" pitchFamily="34" charset="0"/>
                </a:rPr>
                <a:t>Accompagnement </a:t>
              </a:r>
              <a:r>
                <a:rPr lang="fr-FR" sz="1150" b="1" dirty="0">
                  <a:solidFill>
                    <a:srgbClr val="000000"/>
                  </a:solidFill>
                  <a:ea typeface="ＭＳ Ｐゴシック"/>
                  <a:cs typeface="Arial" panose="020B0604020202020204" pitchFamily="34" charset="0"/>
                </a:rPr>
                <a:t>d’équipe </a:t>
              </a:r>
              <a:r>
                <a:rPr lang="fr-FR" sz="1150" b="1" dirty="0" smtClean="0">
                  <a:solidFill>
                    <a:srgbClr val="000000"/>
                  </a:solidFill>
                  <a:ea typeface="ＭＳ Ｐゴシック"/>
                  <a:cs typeface="Arial" panose="020B0604020202020204" pitchFamily="34" charset="0"/>
                </a:rPr>
                <a:t>de direction </a:t>
              </a:r>
              <a:endParaRPr lang="fr-FR" sz="1150" dirty="0">
                <a:solidFill>
                  <a:srgbClr val="000000"/>
                </a:solidFill>
                <a:ea typeface="ＭＳ Ｐゴシック"/>
                <a:cs typeface="Arial" panose="020B0604020202020204" pitchFamily="34" charset="0"/>
              </a:endParaRPr>
            </a:p>
            <a:p>
              <a:pPr marL="628650" lvl="1" indent="-171450">
                <a:spcBef>
                  <a:spcPts val="277"/>
                </a:spcBef>
                <a:buFont typeface="Arial" panose="020B0604020202020204" pitchFamily="34" charset="0"/>
                <a:buChar char="•"/>
                <a:defRPr/>
              </a:pPr>
              <a:r>
                <a:rPr lang="fr-FR" sz="1150" dirty="0">
                  <a:solidFill>
                    <a:srgbClr val="000000"/>
                  </a:solidFill>
                  <a:ea typeface="ＭＳ Ｐゴシック"/>
                  <a:cs typeface="Arial" panose="020B0604020202020204" pitchFamily="34" charset="0"/>
                </a:rPr>
                <a:t>Animation de réseau de professionnels RH autour d’ateliers thématiques (attractivité, management hybride) </a:t>
              </a:r>
            </a:p>
            <a:p>
              <a:pPr marL="628650" lvl="1" indent="-171450">
                <a:spcBef>
                  <a:spcPts val="277"/>
                </a:spcBef>
                <a:buFont typeface="Arial" panose="020B0604020202020204" pitchFamily="34" charset="0"/>
                <a:buChar char="•"/>
                <a:defRPr/>
              </a:pPr>
              <a:r>
                <a:rPr lang="fr-FR" sz="1150" dirty="0">
                  <a:solidFill>
                    <a:srgbClr val="000000"/>
                  </a:solidFill>
                  <a:ea typeface="ＭＳ Ｐゴシック"/>
                  <a:cs typeface="Arial" panose="020B0604020202020204" pitchFamily="34" charset="0"/>
                </a:rPr>
                <a:t>Accompagnement à la mise en place de process et/ou outils de développement des compétences auprès d’associations et de TPE-PME et ETI</a:t>
              </a:r>
            </a:p>
            <a:p>
              <a:pPr marL="628650" lvl="1" indent="-171450">
                <a:spcBef>
                  <a:spcPts val="277"/>
                </a:spcBef>
                <a:buFont typeface="Arial" panose="020B0604020202020204" pitchFamily="34" charset="0"/>
                <a:buChar char="•"/>
                <a:defRPr/>
              </a:pPr>
              <a:r>
                <a:rPr lang="fr-FR" sz="1150" dirty="0">
                  <a:solidFill>
                    <a:srgbClr val="000000"/>
                  </a:solidFill>
                  <a:ea typeface="ＭＳ Ｐゴシック"/>
                  <a:cs typeface="Arial" panose="020B0604020202020204" pitchFamily="34" charset="0"/>
                </a:rPr>
                <a:t>Interventions au sein d’un organisme public de recherche à caractère scientifique, technique et industriel (EPIC) sur la prévention des </a:t>
              </a:r>
              <a:r>
                <a:rPr lang="fr-FR" sz="1150" dirty="0" smtClean="0">
                  <a:solidFill>
                    <a:srgbClr val="000000"/>
                  </a:solidFill>
                  <a:ea typeface="ＭＳ Ｐゴシック"/>
                  <a:cs typeface="Arial" panose="020B0604020202020204" pitchFamily="34" charset="0"/>
                </a:rPr>
                <a:t>RPS</a:t>
              </a:r>
              <a:endParaRPr lang="fr-FR" sz="1150" dirty="0">
                <a:solidFill>
                  <a:srgbClr val="000000"/>
                </a:solidFill>
                <a:ea typeface="ＭＳ Ｐゴシック"/>
                <a:cs typeface="Arial" panose="020B0604020202020204" pitchFamily="34" charset="0"/>
              </a:endParaRPr>
            </a:p>
          </p:txBody>
        </p:sp>
      </p:grpSp>
      <p:sp>
        <p:nvSpPr>
          <p:cNvPr id="43" name="Rectangle 42"/>
          <p:cNvSpPr/>
          <p:nvPr/>
        </p:nvSpPr>
        <p:spPr>
          <a:xfrm>
            <a:off x="6776558" y="5059678"/>
            <a:ext cx="5415442" cy="1669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77"/>
              </a:spcBef>
              <a:buClr>
                <a:srgbClr val="B10034"/>
              </a:buClr>
              <a:defRPr/>
            </a:pPr>
            <a:endParaRPr lang="fr-FR" sz="600" dirty="0">
              <a:solidFill>
                <a:srgbClr val="000000"/>
              </a:solidFill>
              <a:ea typeface="ＭＳ Ｐゴシック"/>
              <a:cs typeface="Arial" panose="020B0604020202020204" pitchFamily="34" charset="0"/>
            </a:endParaRPr>
          </a:p>
          <a:p>
            <a:pPr marL="171450" lvl="0" indent="-171450">
              <a:spcBef>
                <a:spcPts val="277"/>
              </a:spcBef>
              <a:buClr>
                <a:srgbClr val="B10034"/>
              </a:buClr>
              <a:buFont typeface="Arial" panose="020B0604020202020204" pitchFamily="34" charset="0"/>
              <a:buChar char="•"/>
              <a:defRPr/>
            </a:pPr>
            <a:r>
              <a:rPr lang="fr-FR" sz="1200" dirty="0"/>
              <a:t>2022 – </a:t>
            </a:r>
            <a:r>
              <a:rPr lang="fr-FR" sz="1200" b="1" dirty="0"/>
              <a:t>Titre « Gestalt Praticien » - EPG</a:t>
            </a:r>
          </a:p>
          <a:p>
            <a:pPr marL="171450" lvl="0" indent="-171450">
              <a:spcBef>
                <a:spcPts val="277"/>
              </a:spcBef>
              <a:buClr>
                <a:srgbClr val="B10034"/>
              </a:buClr>
              <a:buFont typeface="Arial" panose="020B0604020202020204" pitchFamily="34" charset="0"/>
              <a:buChar char="•"/>
              <a:defRPr/>
            </a:pPr>
            <a:r>
              <a:rPr lang="fr-FR" sz="1200" b="1" dirty="0"/>
              <a:t>2022 – Formation au Design Thinking – Méthode agile et intelligence collective</a:t>
            </a:r>
          </a:p>
          <a:p>
            <a:pPr marL="171450" lvl="0" indent="-171450">
              <a:spcBef>
                <a:spcPts val="277"/>
              </a:spcBef>
              <a:buClr>
                <a:srgbClr val="B10034"/>
              </a:buClr>
              <a:buFont typeface="Arial" panose="020B0604020202020204" pitchFamily="34" charset="0"/>
              <a:buChar char="•"/>
              <a:defRPr/>
            </a:pPr>
            <a:r>
              <a:rPr lang="fr-FR" sz="1200" dirty="0"/>
              <a:t>2019 – Certificat « Manager et développer les talents » du titre « Responsable en management et direction des RH » </a:t>
            </a:r>
            <a:r>
              <a:rPr lang="fr-FR" sz="1200" b="1" dirty="0" smtClean="0"/>
              <a:t>incluant le </a:t>
            </a:r>
            <a:r>
              <a:rPr lang="fr-FR" sz="1200" b="1" dirty="0" err="1" smtClean="0"/>
              <a:t>co</a:t>
            </a:r>
            <a:r>
              <a:rPr lang="fr-FR" sz="1200" b="1" dirty="0" err="1"/>
              <a:t>-</a:t>
            </a:r>
            <a:r>
              <a:rPr lang="fr-FR" sz="1200" b="1" dirty="0" err="1" smtClean="0"/>
              <a:t>developpement</a:t>
            </a:r>
            <a:r>
              <a:rPr lang="fr-FR" sz="1200" b="1" dirty="0" smtClean="0"/>
              <a:t> </a:t>
            </a:r>
            <a:r>
              <a:rPr lang="fr-FR" sz="1200" dirty="0" smtClean="0"/>
              <a:t>(RNCP </a:t>
            </a:r>
            <a:r>
              <a:rPr lang="fr-FR" sz="1200" dirty="0"/>
              <a:t>niveau I) – IGS </a:t>
            </a:r>
            <a:r>
              <a:rPr lang="fr-FR" sz="1200" dirty="0" smtClean="0"/>
              <a:t>Paris</a:t>
            </a:r>
          </a:p>
          <a:p>
            <a:pPr marL="171450" lvl="0" indent="-171450">
              <a:spcBef>
                <a:spcPts val="277"/>
              </a:spcBef>
              <a:buClr>
                <a:srgbClr val="B10034"/>
              </a:buClr>
              <a:buFont typeface="Arial" panose="020B0604020202020204" pitchFamily="34" charset="0"/>
              <a:buChar char="•"/>
              <a:defRPr/>
            </a:pPr>
            <a:r>
              <a:rPr lang="fr-FR" sz="1200" dirty="0" smtClean="0"/>
              <a:t>2018 </a:t>
            </a:r>
            <a:r>
              <a:rPr lang="fr-FR" sz="1200" dirty="0"/>
              <a:t>– </a:t>
            </a:r>
            <a:r>
              <a:rPr lang="fr-FR" sz="1200" b="1" dirty="0"/>
              <a:t>Certificat « Process </a:t>
            </a:r>
            <a:r>
              <a:rPr lang="fr-FR" sz="1200" b="1" dirty="0" err="1"/>
              <a:t>comm</a:t>
            </a:r>
            <a:r>
              <a:rPr lang="fr-FR" sz="1200" b="1" dirty="0"/>
              <a:t> » Kahler </a:t>
            </a:r>
            <a:r>
              <a:rPr lang="fr-FR" sz="1200" b="1" dirty="0" smtClean="0"/>
              <a:t>Paris</a:t>
            </a:r>
            <a:endParaRPr lang="fr-FR" sz="400" b="1" dirty="0">
              <a:solidFill>
                <a:srgbClr val="000000"/>
              </a:solidFill>
              <a:ea typeface="ＭＳ Ｐゴシック"/>
              <a:cs typeface="Arial" panose="020B0604020202020204" pitchFamily="34" charset="0"/>
            </a:endParaRPr>
          </a:p>
          <a:p>
            <a:pPr marL="171450" lvl="0" indent="-171450">
              <a:spcBef>
                <a:spcPts val="277"/>
              </a:spcBef>
              <a:buClr>
                <a:srgbClr val="B10034"/>
              </a:buClr>
              <a:buFont typeface="Arial" panose="020B0604020202020204" pitchFamily="34" charset="0"/>
              <a:buChar char="•"/>
              <a:defRPr/>
            </a:pPr>
            <a:r>
              <a:rPr lang="fr-FR" sz="1200" dirty="0"/>
              <a:t>1997 </a:t>
            </a:r>
            <a:r>
              <a:rPr lang="fr-FR" sz="1200" b="1" dirty="0"/>
              <a:t>– DESS Psychologie sociale et Psychologie du travail </a:t>
            </a:r>
            <a:r>
              <a:rPr lang="fr-FR" sz="1200" dirty="0"/>
              <a:t>– Université de Nantes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1520122" y="142429"/>
            <a:ext cx="484561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0878" y="142429"/>
            <a:ext cx="2941122" cy="51327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877D8338-79CC-A888-53FD-A401EF0AF9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0257" y="4771110"/>
            <a:ext cx="702087" cy="42617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39D571B4-5B75-D9BC-2AF5-9C132292B4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6560" y="4755820"/>
            <a:ext cx="1368032" cy="436354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9D12C054-DBC7-C840-509C-2D46D156E1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66041" y="4781006"/>
            <a:ext cx="1154081" cy="41997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6"/>
          <a:srcRect t="15374" b="22931"/>
          <a:stretch/>
        </p:blipFill>
        <p:spPr>
          <a:xfrm>
            <a:off x="0" y="-14003"/>
            <a:ext cx="1221203" cy="1339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507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repeatCount="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558</Words>
  <Application>Microsoft Office PowerPoint</Application>
  <PresentationFormat>Grand écran</PresentationFormat>
  <Paragraphs>53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Gotham Medium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Vincent TRIBOUILLOIS</dc:creator>
  <cp:lastModifiedBy>Will</cp:lastModifiedBy>
  <cp:revision>1081</cp:revision>
  <cp:lastPrinted>2018-05-23T14:39:55Z</cp:lastPrinted>
  <dcterms:created xsi:type="dcterms:W3CDTF">2018-02-12T07:16:49Z</dcterms:created>
  <dcterms:modified xsi:type="dcterms:W3CDTF">2023-01-13T13:07:51Z</dcterms:modified>
</cp:coreProperties>
</file>