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602" r:id="rId2"/>
  </p:sldIdLst>
  <p:sldSz cx="12192000" cy="6858000"/>
  <p:notesSz cx="7104063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6" pos="7680" userDrawn="1">
          <p15:clr>
            <a:srgbClr val="A4A3A4"/>
          </p15:clr>
        </p15:guide>
        <p15:guide id="11" userDrawn="1">
          <p15:clr>
            <a:srgbClr val="A4A3A4"/>
          </p15:clr>
        </p15:guide>
        <p15:guide id="15" orient="horz" userDrawn="1">
          <p15:clr>
            <a:srgbClr val="A4A3A4"/>
          </p15:clr>
        </p15:guide>
        <p15:guide id="18" pos="3840" userDrawn="1">
          <p15:clr>
            <a:srgbClr val="A4A3A4"/>
          </p15:clr>
        </p15:guide>
        <p15:guide id="19" orient="horz" pos="4320" userDrawn="1">
          <p15:clr>
            <a:srgbClr val="A4A3A4"/>
          </p15:clr>
        </p15:guide>
        <p15:guide id="20" orient="horz" pos="279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1D4E"/>
    <a:srgbClr val="404040"/>
    <a:srgbClr val="F8F8F8"/>
    <a:srgbClr val="FFFFFF"/>
    <a:srgbClr val="9ED9E0"/>
    <a:srgbClr val="ED2939"/>
    <a:srgbClr val="FF9999"/>
    <a:srgbClr val="002395"/>
    <a:srgbClr val="000000"/>
    <a:srgbClr val="0079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14" autoAdjust="0"/>
    <p:restoredTop sz="96923" autoAdjust="0"/>
  </p:normalViewPr>
  <p:slideViewPr>
    <p:cSldViewPr snapToGrid="0" snapToObjects="1" showGuides="1">
      <p:cViewPr varScale="1">
        <p:scale>
          <a:sx n="85" d="100"/>
          <a:sy n="85" d="100"/>
        </p:scale>
        <p:origin x="366" y="90"/>
      </p:cViewPr>
      <p:guideLst>
        <p:guide pos="7680"/>
        <p:guide/>
        <p:guide orient="horz"/>
        <p:guide pos="3840"/>
        <p:guide orient="horz" pos="4320"/>
        <p:guide orient="horz" pos="279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" d="100"/>
        <a:sy n="20" d="100"/>
      </p:scale>
      <p:origin x="0" y="-738"/>
    </p:cViewPr>
  </p:sorterViewPr>
  <p:notesViewPr>
    <p:cSldViewPr snapToGrid="0" snapToObjects="1">
      <p:cViewPr varScale="1">
        <p:scale>
          <a:sx n="76" d="100"/>
          <a:sy n="76" d="100"/>
        </p:scale>
        <p:origin x="-1944" y="-90"/>
      </p:cViewPr>
      <p:guideLst>
        <p:guide orient="horz" pos="3223"/>
        <p:guide pos="22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3508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3993" y="0"/>
            <a:ext cx="3078427" cy="513508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r">
              <a:defRPr sz="1200"/>
            </a:lvl1pPr>
          </a:lstStyle>
          <a:p>
            <a:fld id="{801B26BD-0CF8-7B43-80AA-1107DEC29669}" type="datetimeFigureOut">
              <a:rPr lang="fr-FR" smtClean="0"/>
              <a:t>14/11/2022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20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96" tIns="47398" rIns="94796" bIns="47398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4796" tIns="47398" rIns="94796" bIns="47398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3993" y="9721107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r">
              <a:defRPr sz="1200"/>
            </a:lvl1pPr>
          </a:lstStyle>
          <a:p>
            <a:fld id="{E94FAA7E-7BA2-8840-849F-C02F77C515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95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C5A83-70D2-4FD6-9037-9B8D0E810FC1}" type="datetime1">
              <a:rPr lang="fr-FR" smtClean="0"/>
              <a:t>14/11/2022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72876-9554-7345-B835-A4C6A60939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1590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8933C-AE4B-4C5F-83B0-708D9268EA67}" type="datetime1">
              <a:rPr lang="fr-FR" smtClean="0"/>
              <a:t>14/11/2022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72876-9554-7345-B835-A4C6A60939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0605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B0ADC-80AE-4FF3-8381-B6D4F413D7E5}" type="datetime1">
              <a:rPr lang="fr-FR" smtClean="0"/>
              <a:t>14/11/2022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72876-9554-7345-B835-A4C6A60939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8316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61AE1-B0BC-48A9-ACE7-E9A9840C1132}" type="datetime1">
              <a:rPr lang="fr-FR" smtClean="0"/>
              <a:t>14/11/2022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72876-9554-7345-B835-A4C6A60939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074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EDE84-997F-406C-ABCD-4E6990EA71AE}" type="datetime1">
              <a:rPr lang="fr-FR" smtClean="0"/>
              <a:t>14/11/2022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72876-9554-7345-B835-A4C6A60939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9986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A82B8-144C-4DE6-BE26-7391EBD676E0}" type="datetime1">
              <a:rPr lang="fr-FR" smtClean="0"/>
              <a:t>14/11/2022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72876-9554-7345-B835-A4C6A60939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023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56E7E-AD91-4F12-97AB-C40F359CDDAF}" type="datetime1">
              <a:rPr lang="fr-FR" smtClean="0"/>
              <a:t>14/11/2022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72876-9554-7345-B835-A4C6A60939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2078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839C9-D005-4318-8982-41FF21AE0592}" type="datetime1">
              <a:rPr lang="fr-FR" smtClean="0"/>
              <a:t>14/11/2022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72876-9554-7345-B835-A4C6A60939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8585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2ACF6-F2CE-405C-B5AB-95F22473DB43}" type="datetime1">
              <a:rPr lang="fr-FR" smtClean="0"/>
              <a:t>14/11/2022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72876-9554-7345-B835-A4C6A60939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8817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BC4FB-F4B8-48AD-894C-BD52C78F2AF2}" type="datetime1">
              <a:rPr lang="fr-FR" smtClean="0"/>
              <a:t>14/11/2022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72876-9554-7345-B835-A4C6A60939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3141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CF963-4C7C-4962-BBF4-E9F67E302177}" type="datetime1">
              <a:rPr lang="fr-FR" smtClean="0"/>
              <a:t>14/11/2022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72876-9554-7345-B835-A4C6A60939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4458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3CE791-B53D-481D-BBC6-2A2DBAB7F440}" type="datetime1">
              <a:rPr lang="fr-FR" smtClean="0"/>
              <a:t>14/11/2022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72876-9554-7345-B835-A4C6A60939F5}" type="slidenum">
              <a:rPr lang="fr-FR" smtClean="0"/>
              <a:t>‹N°›</a:t>
            </a:fld>
            <a:endParaRPr lang="fr-FR"/>
          </a:p>
        </p:txBody>
      </p:sp>
      <p:pic>
        <p:nvPicPr>
          <p:cNvPr id="9" name="Picture 2" descr="RÃ©sultat de recherche d'images pour &quot;comundi consulting&quot;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4463" y="191112"/>
            <a:ext cx="428651" cy="363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mage associÃ©e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908" y="123963"/>
            <a:ext cx="805820" cy="402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879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775881" y="0"/>
            <a:ext cx="927630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/>
            </a:pPr>
            <a:r>
              <a:rPr lang="fr-FR" sz="2200" spc="650" dirty="0" smtClean="0">
                <a:solidFill>
                  <a:srgbClr val="404040"/>
                </a:solidFill>
                <a:effectLst>
                  <a:glow rad="838200">
                    <a:srgbClr val="7D9AAD">
                      <a:alpha val="0"/>
                    </a:srgbClr>
                  </a:glow>
                </a:effectLst>
                <a:latin typeface="Gotham Medium" charset="0"/>
                <a:ea typeface="Gotham Medium" charset="0"/>
                <a:cs typeface="Gotham Medium" charset="0"/>
              </a:rPr>
              <a:t>Bénédicte AUBERT</a:t>
            </a:r>
            <a:endParaRPr lang="fr-FR" sz="2200" spc="650" dirty="0" smtClean="0">
              <a:solidFill>
                <a:srgbClr val="E41D4E"/>
              </a:solidFill>
              <a:effectLst>
                <a:glow rad="838200">
                  <a:srgbClr val="7D9AAD">
                    <a:alpha val="0"/>
                  </a:srgbClr>
                </a:glow>
              </a:effectLst>
              <a:latin typeface="Gotham Medium" charset="0"/>
              <a:ea typeface="Gotham Medium" charset="0"/>
              <a:cs typeface="Gotham Medium" charset="0"/>
            </a:endParaRPr>
          </a:p>
          <a:p>
            <a:pPr>
              <a:defRPr sz="1800"/>
            </a:pPr>
            <a:r>
              <a:rPr lang="fr-FR" sz="2200" spc="650" dirty="0">
                <a:solidFill>
                  <a:srgbClr val="E41D4E"/>
                </a:solidFill>
                <a:effectLst>
                  <a:glow rad="838200">
                    <a:srgbClr val="7D9AAD">
                      <a:alpha val="0"/>
                    </a:srgbClr>
                  </a:glow>
                </a:effectLst>
                <a:latin typeface="Gotham Medium" charset="0"/>
                <a:ea typeface="Gotham Medium" charset="0"/>
                <a:cs typeface="Gotham Medium" charset="0"/>
              </a:rPr>
              <a:t> </a:t>
            </a:r>
            <a:r>
              <a:rPr lang="fr-FR" sz="2200" spc="650" dirty="0" smtClean="0">
                <a:solidFill>
                  <a:srgbClr val="E41D4E"/>
                </a:solidFill>
                <a:effectLst>
                  <a:glow rad="838200">
                    <a:srgbClr val="7D9AAD">
                      <a:alpha val="0"/>
                    </a:srgbClr>
                  </a:glow>
                </a:effectLst>
                <a:latin typeface="Gotham Medium" charset="0"/>
                <a:ea typeface="Gotham Medium" charset="0"/>
                <a:cs typeface="Gotham Medium" charset="0"/>
              </a:rPr>
              <a:t>             P</a:t>
            </a:r>
            <a:r>
              <a:rPr lang="fr-FR" sz="2000" spc="650" dirty="0" smtClean="0">
                <a:solidFill>
                  <a:srgbClr val="E41D4E"/>
                </a:solidFill>
                <a:effectLst>
                  <a:glow rad="838200">
                    <a:srgbClr val="7D9AAD">
                      <a:alpha val="0"/>
                    </a:srgbClr>
                  </a:glow>
                </a:effectLst>
                <a:latin typeface="Gotham Medium" charset="0"/>
                <a:ea typeface="Gotham Medium" charset="0"/>
                <a:cs typeface="Gotham Medium" charset="0"/>
              </a:rPr>
              <a:t>sychologue, Formatrice </a:t>
            </a:r>
            <a:endParaRPr lang="fr-FR" sz="2000" spc="650" dirty="0">
              <a:solidFill>
                <a:srgbClr val="E41D4E"/>
              </a:solidFill>
              <a:effectLst>
                <a:glow rad="838200">
                  <a:srgbClr val="7D9AAD">
                    <a:alpha val="0"/>
                  </a:srgbClr>
                </a:glow>
              </a:effectLst>
              <a:latin typeface="Gotham Medium" charset="0"/>
              <a:ea typeface="Gotham Medium" charset="0"/>
              <a:cs typeface="Gotham Medium" charset="0"/>
            </a:endParaRPr>
          </a:p>
        </p:txBody>
      </p:sp>
      <p:grpSp>
        <p:nvGrpSpPr>
          <p:cNvPr id="23" name="Groupe 22"/>
          <p:cNvGrpSpPr/>
          <p:nvPr/>
        </p:nvGrpSpPr>
        <p:grpSpPr>
          <a:xfrm>
            <a:off x="134500" y="879210"/>
            <a:ext cx="7440344" cy="5896646"/>
            <a:chOff x="3684396" y="1235526"/>
            <a:chExt cx="4998629" cy="5235416"/>
          </a:xfrm>
        </p:grpSpPr>
        <p:sp>
          <p:nvSpPr>
            <p:cNvPr id="26" name="Rectangle 5"/>
            <p:cNvSpPr>
              <a:spLocks noChangeArrowheads="1"/>
            </p:cNvSpPr>
            <p:nvPr/>
          </p:nvSpPr>
          <p:spPr bwMode="auto">
            <a:xfrm>
              <a:off x="3684397" y="1235526"/>
              <a:ext cx="4998628" cy="33997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175" algn="ctr">
              <a:solidFill>
                <a:srgbClr val="766A62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9E928A"/>
              </a:outerShdw>
            </a:effectLst>
          </p:spPr>
          <p:txBody>
            <a:bodyPr anchor="ctr"/>
            <a:lstStyle/>
            <a:p>
              <a:pPr algn="ctr" defTabSz="703402" eaLnBrk="0" fontAlgn="base" hangingPunct="0">
                <a:lnSpc>
                  <a:spcPct val="85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A50021"/>
                </a:buClr>
                <a:buSzPct val="80000"/>
              </a:pPr>
              <a:r>
                <a:rPr lang="fr-FR" sz="1200" b="1" dirty="0">
                  <a:latin typeface="Arial" panose="020B0604020202020204" pitchFamily="34" charset="0"/>
                </a:rPr>
                <a:t>Expériences professionnelles</a:t>
              </a:r>
            </a:p>
          </p:txBody>
        </p:sp>
        <p:sp>
          <p:nvSpPr>
            <p:cNvPr id="29" name="Rectangle 9"/>
            <p:cNvSpPr>
              <a:spLocks noChangeArrowheads="1"/>
            </p:cNvSpPr>
            <p:nvPr/>
          </p:nvSpPr>
          <p:spPr bwMode="auto">
            <a:xfrm>
              <a:off x="3684396" y="1613181"/>
              <a:ext cx="4998629" cy="4857761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rgbClr val="766A62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9E928A"/>
              </a:outerShdw>
            </a:effectLst>
          </p:spPr>
          <p:txBody>
            <a:bodyPr lIns="49846" rIns="16615" bIns="43200" anchor="t" anchorCtr="0"/>
            <a:lstStyle/>
            <a:p>
              <a:pPr>
                <a:spcBef>
                  <a:spcPts val="277"/>
                </a:spcBef>
                <a:buClr>
                  <a:srgbClr val="B10034"/>
                </a:buClr>
                <a:tabLst>
                  <a:tab pos="1076325" algn="l"/>
                </a:tabLst>
                <a:defRPr/>
              </a:pPr>
              <a:endParaRPr lang="fr-FR" sz="900" dirty="0"/>
            </a:p>
          </p:txBody>
        </p:sp>
      </p:grpSp>
      <p:sp>
        <p:nvSpPr>
          <p:cNvPr id="35" name="Rectangle 34"/>
          <p:cNvSpPr/>
          <p:nvPr/>
        </p:nvSpPr>
        <p:spPr>
          <a:xfrm>
            <a:off x="134500" y="1331517"/>
            <a:ext cx="7295542" cy="56169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1200" dirty="0" smtClean="0"/>
              <a:t>2010 </a:t>
            </a:r>
            <a:r>
              <a:rPr lang="fr-FR" sz="1200" dirty="0"/>
              <a:t>à ce jour </a:t>
            </a:r>
            <a:r>
              <a:rPr lang="fr-FR" sz="1200" dirty="0" smtClean="0"/>
              <a:t>: </a:t>
            </a:r>
            <a:r>
              <a:rPr lang="fr-FR" sz="1200" b="1" dirty="0" smtClean="0"/>
              <a:t>Directrice / Directrice générale d’Etablissement</a:t>
            </a:r>
          </a:p>
          <a:p>
            <a:pPr marL="171450" indent="-171450" algn="just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fr-FR" sz="1150" dirty="0" smtClean="0"/>
              <a:t>Fondation </a:t>
            </a:r>
            <a:r>
              <a:rPr lang="fr-FR" sz="1150" dirty="0"/>
              <a:t>GRANCHER </a:t>
            </a:r>
            <a:r>
              <a:rPr lang="fr-FR" sz="1150" dirty="0" smtClean="0"/>
              <a:t>– 2 </a:t>
            </a:r>
            <a:r>
              <a:rPr lang="fr-FR" sz="1150" dirty="0"/>
              <a:t>établissements de </a:t>
            </a:r>
            <a:r>
              <a:rPr lang="fr-FR" sz="1150" b="1" dirty="0"/>
              <a:t>placement familial spécialisé </a:t>
            </a:r>
            <a:r>
              <a:rPr lang="fr-FR" sz="1150" b="1" dirty="0" smtClean="0"/>
              <a:t>(ASE)- </a:t>
            </a:r>
            <a:r>
              <a:rPr lang="fr-FR" sz="1150" dirty="0"/>
              <a:t>423 enfants accueillis</a:t>
            </a:r>
            <a:r>
              <a:rPr lang="fr-FR" sz="1150" b="1" dirty="0"/>
              <a:t> </a:t>
            </a:r>
            <a:r>
              <a:rPr lang="fr-FR" sz="1150" dirty="0"/>
              <a:t>et 350 </a:t>
            </a:r>
            <a:r>
              <a:rPr lang="fr-FR" sz="1150" dirty="0" smtClean="0"/>
              <a:t>ETP (10 ans)</a:t>
            </a:r>
          </a:p>
          <a:p>
            <a:pPr marL="171450" indent="-171450" algn="just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fr-FR" sz="1200" dirty="0" smtClean="0"/>
              <a:t>Association </a:t>
            </a:r>
            <a:r>
              <a:rPr lang="fr-FR" sz="1200" dirty="0"/>
              <a:t>Habitat et Soins </a:t>
            </a:r>
            <a:r>
              <a:rPr lang="fr-FR" sz="1200" dirty="0" smtClean="0"/>
              <a:t>- </a:t>
            </a:r>
            <a:r>
              <a:rPr lang="fr-FR" sz="1200" dirty="0"/>
              <a:t>Centre d’Hébergement d’Urgence Plurielles - 50 places,</a:t>
            </a:r>
            <a:r>
              <a:rPr lang="fr-FR" sz="1200" b="1" dirty="0"/>
              <a:t> </a:t>
            </a:r>
            <a:r>
              <a:rPr lang="fr-FR" sz="1200" dirty="0"/>
              <a:t>public de jeunes femmes en </a:t>
            </a:r>
            <a:r>
              <a:rPr lang="fr-FR" sz="1200" b="1" dirty="0"/>
              <a:t>errance</a:t>
            </a:r>
            <a:r>
              <a:rPr lang="fr-FR" sz="1200" dirty="0"/>
              <a:t> âgées de 18 à 25 ans - 14 </a:t>
            </a:r>
            <a:r>
              <a:rPr lang="fr-FR" sz="1200" dirty="0" smtClean="0"/>
              <a:t>ETP (10 ans)</a:t>
            </a:r>
          </a:p>
          <a:p>
            <a:pPr marL="171450" indent="-171450" algn="just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fr-FR" sz="1200" dirty="0" smtClean="0"/>
              <a:t>Association </a:t>
            </a:r>
            <a:r>
              <a:rPr lang="fr-FR" sz="1200" dirty="0"/>
              <a:t>SOS Insertion et Alternatives</a:t>
            </a:r>
            <a:r>
              <a:rPr lang="fr-FR" sz="1200" b="1" dirty="0"/>
              <a:t> </a:t>
            </a:r>
            <a:r>
              <a:rPr lang="fr-FR" sz="1200" dirty="0" smtClean="0"/>
              <a:t>– </a:t>
            </a:r>
            <a:r>
              <a:rPr lang="fr-FR" sz="1200" dirty="0"/>
              <a:t>Unité d</a:t>
            </a:r>
            <a:r>
              <a:rPr lang="fr-FR" sz="1200" b="1" dirty="0"/>
              <a:t>’Hébergement Diversifié et Service d’Accueil d’Urgence</a:t>
            </a:r>
            <a:r>
              <a:rPr lang="fr-FR" sz="1200" dirty="0"/>
              <a:t> (ASE/PJJ) - 36 places – 25 ETP et 15 Familles </a:t>
            </a:r>
            <a:r>
              <a:rPr lang="fr-FR" sz="1200" dirty="0" smtClean="0"/>
              <a:t>Relais (2 ans)</a:t>
            </a:r>
            <a:endParaRPr lang="fr-FR" sz="1200" dirty="0"/>
          </a:p>
          <a:p>
            <a:pPr algn="just"/>
            <a:endParaRPr lang="fr-FR" sz="1200" dirty="0"/>
          </a:p>
          <a:p>
            <a:r>
              <a:rPr lang="fr-FR" sz="1200" dirty="0" smtClean="0"/>
              <a:t>2018 </a:t>
            </a:r>
            <a:r>
              <a:rPr lang="fr-FR" sz="1200" dirty="0"/>
              <a:t>à ce jour </a:t>
            </a:r>
            <a:r>
              <a:rPr lang="fr-FR" sz="1200" dirty="0" smtClean="0"/>
              <a:t>: Secrétaire </a:t>
            </a:r>
            <a:r>
              <a:rPr lang="fr-FR" sz="1200" dirty="0"/>
              <a:t>Générale de la </a:t>
            </a:r>
            <a:r>
              <a:rPr lang="fr-FR" sz="1200" b="1" dirty="0"/>
              <a:t>CNAPE</a:t>
            </a:r>
            <a:r>
              <a:rPr lang="fr-FR" sz="1200" dirty="0"/>
              <a:t> - Fédération nationale de 129 </a:t>
            </a:r>
            <a:r>
              <a:rPr lang="fr-FR" sz="1200" dirty="0" smtClean="0"/>
              <a:t>associations, </a:t>
            </a:r>
            <a:r>
              <a:rPr lang="fr-FR" sz="1200" dirty="0"/>
              <a:t>1 association nationale </a:t>
            </a:r>
            <a:r>
              <a:rPr lang="fr-FR" sz="1200" b="1" dirty="0"/>
              <a:t>représentant les usagers et des adhérents </a:t>
            </a:r>
            <a:r>
              <a:rPr lang="fr-FR" sz="1200" b="1" dirty="0" smtClean="0"/>
              <a:t>individuels</a:t>
            </a:r>
          </a:p>
          <a:p>
            <a:endParaRPr lang="fr-FR" sz="1200" dirty="0"/>
          </a:p>
          <a:p>
            <a:r>
              <a:rPr lang="fr-FR" sz="1200" dirty="0"/>
              <a:t>2016 </a:t>
            </a:r>
            <a:r>
              <a:rPr lang="fr-FR" sz="1200" dirty="0" smtClean="0"/>
              <a:t>- 2021	Présidente </a:t>
            </a:r>
            <a:r>
              <a:rPr lang="fr-FR" sz="1200" dirty="0"/>
              <a:t>de l’Association Nationale des </a:t>
            </a:r>
            <a:r>
              <a:rPr lang="fr-FR" sz="1200" b="1" dirty="0"/>
              <a:t>Placements Familiaux </a:t>
            </a:r>
            <a:r>
              <a:rPr lang="fr-FR" sz="1200" dirty="0"/>
              <a:t>– Association composée de 264 adhérents, institutions et praticiens de l’accueil familial pour enfants et adolescents.</a:t>
            </a:r>
          </a:p>
          <a:p>
            <a:r>
              <a:rPr lang="fr-FR" sz="1200" dirty="0" smtClean="0"/>
              <a:t> </a:t>
            </a:r>
            <a:endParaRPr lang="fr-FR" sz="1200" dirty="0"/>
          </a:p>
          <a:p>
            <a:r>
              <a:rPr lang="fr-FR" sz="1200" dirty="0"/>
              <a:t>2007 – 2010	</a:t>
            </a:r>
            <a:r>
              <a:rPr lang="fr-FR" sz="1200" b="1" dirty="0" smtClean="0"/>
              <a:t>Chef </a:t>
            </a:r>
            <a:r>
              <a:rPr lang="fr-FR" sz="1200" b="1" dirty="0"/>
              <a:t>de service éducatif </a:t>
            </a:r>
            <a:r>
              <a:rPr lang="fr-FR" sz="1200" dirty="0"/>
              <a:t>–</a:t>
            </a:r>
            <a:r>
              <a:rPr lang="fr-FR" sz="1200" b="1" dirty="0"/>
              <a:t> Unité d’Hébergement Diversifié  (</a:t>
            </a:r>
            <a:r>
              <a:rPr lang="fr-FR" sz="1200" b="1" dirty="0" smtClean="0"/>
              <a:t>PJJ)</a:t>
            </a:r>
            <a:r>
              <a:rPr lang="fr-FR" sz="1200" dirty="0" smtClean="0"/>
              <a:t>- </a:t>
            </a:r>
            <a:r>
              <a:rPr lang="fr-FR" sz="1200" dirty="0"/>
              <a:t>12 places – 10 </a:t>
            </a:r>
            <a:r>
              <a:rPr lang="fr-FR" sz="1200" dirty="0" smtClean="0"/>
              <a:t>ETP (</a:t>
            </a:r>
            <a:r>
              <a:rPr lang="fr-FR" sz="1200" dirty="0"/>
              <a:t>Association SOS Insertion et </a:t>
            </a:r>
            <a:r>
              <a:rPr lang="fr-FR" sz="1200" dirty="0" smtClean="0"/>
              <a:t>Alternatives)</a:t>
            </a:r>
          </a:p>
          <a:p>
            <a:endParaRPr lang="fr-FR" sz="1200" dirty="0"/>
          </a:p>
          <a:p>
            <a:r>
              <a:rPr lang="fr-FR" sz="1200" dirty="0" smtClean="0"/>
              <a:t>2000 </a:t>
            </a:r>
            <a:r>
              <a:rPr lang="fr-FR" sz="1200" dirty="0"/>
              <a:t>– </a:t>
            </a:r>
            <a:r>
              <a:rPr lang="fr-FR" sz="1200" dirty="0" smtClean="0"/>
              <a:t>2007</a:t>
            </a:r>
            <a:r>
              <a:rPr lang="fr-FR" sz="1200" i="1" dirty="0"/>
              <a:t>	</a:t>
            </a:r>
            <a:r>
              <a:rPr lang="fr-FR" sz="1200" b="1" dirty="0"/>
              <a:t>P</a:t>
            </a:r>
            <a:r>
              <a:rPr lang="fr-FR" sz="1200" b="1" dirty="0" smtClean="0"/>
              <a:t>sychologue clinicienne (8 ans)</a:t>
            </a:r>
          </a:p>
          <a:p>
            <a:pPr marL="171450" indent="-1714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fr-FR" sz="1200" dirty="0" smtClean="0"/>
              <a:t>Association </a:t>
            </a:r>
            <a:r>
              <a:rPr lang="fr-FR" sz="1200" dirty="0"/>
              <a:t>SOS Insertion et Alternatives</a:t>
            </a:r>
            <a:r>
              <a:rPr lang="fr-FR" sz="1200" b="1" dirty="0"/>
              <a:t> </a:t>
            </a:r>
            <a:r>
              <a:rPr lang="fr-FR" sz="1200" b="1" dirty="0" smtClean="0"/>
              <a:t>– </a:t>
            </a:r>
            <a:r>
              <a:rPr lang="fr-FR" sz="1200" dirty="0" smtClean="0"/>
              <a:t>Unité </a:t>
            </a:r>
            <a:r>
              <a:rPr lang="fr-FR" sz="1200" dirty="0"/>
              <a:t>d’Hébergement Diversifié et </a:t>
            </a:r>
            <a:r>
              <a:rPr lang="fr-FR" sz="1200" b="1" dirty="0"/>
              <a:t>Service d’accueil d’Urgence </a:t>
            </a:r>
            <a:r>
              <a:rPr lang="fr-FR" sz="1200" dirty="0" smtClean="0"/>
              <a:t>(PJJ) </a:t>
            </a:r>
            <a:r>
              <a:rPr lang="fr-FR" sz="1200" dirty="0"/>
              <a:t>24 places – Accompagnements cliniques individuels – ateliers d’affirmation de soi - </a:t>
            </a:r>
            <a:r>
              <a:rPr lang="fr-FR" sz="1200" b="1" dirty="0"/>
              <a:t>bilans </a:t>
            </a:r>
            <a:r>
              <a:rPr lang="fr-FR" sz="1200" b="1" dirty="0" smtClean="0"/>
              <a:t>psychométriques</a:t>
            </a:r>
            <a:r>
              <a:rPr lang="fr-FR" sz="1200" dirty="0"/>
              <a:t> </a:t>
            </a:r>
            <a:r>
              <a:rPr lang="fr-FR" sz="1200" dirty="0" smtClean="0"/>
              <a:t>(2 ans)</a:t>
            </a:r>
            <a:endParaRPr lang="fr-FR" sz="1200" dirty="0"/>
          </a:p>
          <a:p>
            <a:pPr marL="171450" indent="-1714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fr-FR" sz="1200" dirty="0" smtClean="0"/>
              <a:t>Association </a:t>
            </a:r>
            <a:r>
              <a:rPr lang="fr-FR" sz="1200" dirty="0"/>
              <a:t>SOS Drogue International </a:t>
            </a:r>
            <a:r>
              <a:rPr lang="fr-FR" sz="1200" dirty="0" smtClean="0"/>
              <a:t>– Point </a:t>
            </a:r>
            <a:r>
              <a:rPr lang="fr-FR" sz="1200" dirty="0"/>
              <a:t>Ecoute Jeunes – Accompagnements </a:t>
            </a:r>
            <a:r>
              <a:rPr lang="fr-FR" sz="1200" dirty="0" smtClean="0"/>
              <a:t>cliniques individuels </a:t>
            </a:r>
            <a:r>
              <a:rPr lang="fr-FR" sz="1200" dirty="0"/>
              <a:t>– actions de </a:t>
            </a:r>
            <a:r>
              <a:rPr lang="fr-FR" sz="1200" b="1" dirty="0"/>
              <a:t>prévention des conduites à risques </a:t>
            </a:r>
            <a:r>
              <a:rPr lang="fr-FR" sz="1200" dirty="0"/>
              <a:t>en milieu </a:t>
            </a:r>
            <a:r>
              <a:rPr lang="fr-FR" sz="1200" dirty="0" smtClean="0"/>
              <a:t>scolaire</a:t>
            </a:r>
            <a:r>
              <a:rPr lang="fr-FR" sz="1200" dirty="0"/>
              <a:t> </a:t>
            </a:r>
            <a:r>
              <a:rPr lang="fr-FR" sz="1200" dirty="0" smtClean="0"/>
              <a:t>(3 ans)</a:t>
            </a:r>
            <a:endParaRPr lang="fr-FR" sz="1200" dirty="0"/>
          </a:p>
          <a:p>
            <a:pPr marL="171450" indent="-1714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fr-FR" sz="1200" dirty="0" smtClean="0"/>
              <a:t>DDASS </a:t>
            </a:r>
            <a:r>
              <a:rPr lang="fr-FR" sz="1200" dirty="0"/>
              <a:t>de Paris </a:t>
            </a:r>
            <a:r>
              <a:rPr lang="fr-FR" sz="1200" dirty="0" smtClean="0"/>
              <a:t>–Service </a:t>
            </a:r>
            <a:r>
              <a:rPr lang="fr-FR" sz="1200" dirty="0"/>
              <a:t>des Injonctions Thérapeutiques – Tribunal de Grande Instance de Paris – Evaluation et </a:t>
            </a:r>
            <a:endParaRPr lang="fr-FR" sz="1200" dirty="0" smtClean="0"/>
          </a:p>
          <a:p>
            <a:pPr>
              <a:buClr>
                <a:srgbClr val="FF0000"/>
              </a:buClr>
            </a:pPr>
            <a:r>
              <a:rPr lang="fr-FR" sz="1200" dirty="0" smtClean="0"/>
              <a:t>    orientation </a:t>
            </a:r>
            <a:r>
              <a:rPr lang="fr-FR" sz="1200" dirty="0"/>
              <a:t>d’usagers de</a:t>
            </a:r>
            <a:r>
              <a:rPr lang="fr-FR" sz="1200" b="1" dirty="0"/>
              <a:t> </a:t>
            </a:r>
            <a:r>
              <a:rPr lang="fr-FR" sz="1200" b="1" dirty="0" smtClean="0"/>
              <a:t>drogues</a:t>
            </a:r>
            <a:r>
              <a:rPr lang="fr-FR" sz="1200" b="1" dirty="0"/>
              <a:t> </a:t>
            </a:r>
            <a:r>
              <a:rPr lang="fr-FR" sz="1200" dirty="0" smtClean="0"/>
              <a:t>(2 ans)</a:t>
            </a:r>
          </a:p>
          <a:p>
            <a:pPr marL="171450" indent="-1714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fr-FR" sz="1200" dirty="0" smtClean="0"/>
              <a:t>Samu </a:t>
            </a:r>
            <a:r>
              <a:rPr lang="fr-FR" sz="1200" dirty="0"/>
              <a:t>social de Paris </a:t>
            </a:r>
            <a:r>
              <a:rPr lang="fr-FR" sz="1200" dirty="0" smtClean="0"/>
              <a:t>– Espace </a:t>
            </a:r>
            <a:r>
              <a:rPr lang="fr-FR" sz="1200" dirty="0"/>
              <a:t>Solidarité Insertion, La Maison dans le Jardin, Paris – accompagnement clinique de </a:t>
            </a:r>
            <a:r>
              <a:rPr lang="fr-FR" sz="1200" dirty="0" smtClean="0"/>
              <a:t>     </a:t>
            </a:r>
            <a:r>
              <a:rPr lang="fr-FR" sz="1200" b="1" dirty="0" smtClean="0"/>
              <a:t>personnes </a:t>
            </a:r>
            <a:r>
              <a:rPr lang="fr-FR" sz="1200" b="1" dirty="0"/>
              <a:t>sans domicile </a:t>
            </a:r>
            <a:r>
              <a:rPr lang="fr-FR" sz="1200" b="1" dirty="0" smtClean="0"/>
              <a:t>fixe</a:t>
            </a:r>
            <a:r>
              <a:rPr lang="fr-FR" sz="1200" b="1" dirty="0"/>
              <a:t> </a:t>
            </a:r>
            <a:r>
              <a:rPr lang="fr-FR" sz="1200" dirty="0" smtClean="0"/>
              <a:t>(1 an)</a:t>
            </a:r>
            <a:endParaRPr lang="fr-FR" sz="1200" dirty="0"/>
          </a:p>
          <a:p>
            <a:pPr marL="171450" indent="-1714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fr-FR" sz="1200" dirty="0" smtClean="0"/>
              <a:t>Association </a:t>
            </a:r>
            <a:r>
              <a:rPr lang="fr-FR" sz="1200" dirty="0"/>
              <a:t>Horizon </a:t>
            </a:r>
            <a:r>
              <a:rPr lang="fr-FR" sz="1200" dirty="0" smtClean="0"/>
              <a:t>– Service </a:t>
            </a:r>
            <a:r>
              <a:rPr lang="fr-FR" sz="1200" dirty="0"/>
              <a:t>Actions Justice – Accompagnement clinique de </a:t>
            </a:r>
            <a:r>
              <a:rPr lang="fr-FR" sz="1200" b="1" dirty="0"/>
              <a:t>personnes </a:t>
            </a:r>
            <a:r>
              <a:rPr lang="fr-FR" sz="1200" b="1" dirty="0" smtClean="0"/>
              <a:t>sous main </a:t>
            </a:r>
            <a:r>
              <a:rPr lang="fr-FR" sz="1200" b="1" dirty="0"/>
              <a:t>de </a:t>
            </a:r>
            <a:r>
              <a:rPr lang="fr-FR" sz="1200" b="1" dirty="0" smtClean="0"/>
              <a:t>justice </a:t>
            </a:r>
            <a:r>
              <a:rPr lang="fr-FR" sz="1200" dirty="0" smtClean="0"/>
              <a:t>(2ans)</a:t>
            </a:r>
          </a:p>
          <a:p>
            <a:endParaRPr lang="fr-FR" sz="1200" dirty="0"/>
          </a:p>
        </p:txBody>
      </p:sp>
      <p:grpSp>
        <p:nvGrpSpPr>
          <p:cNvPr id="38" name="Groupe 37"/>
          <p:cNvGrpSpPr/>
          <p:nvPr/>
        </p:nvGrpSpPr>
        <p:grpSpPr>
          <a:xfrm>
            <a:off x="7574844" y="879210"/>
            <a:ext cx="4467040" cy="5896646"/>
            <a:chOff x="-101708" y="1252532"/>
            <a:chExt cx="8933444" cy="3092973"/>
          </a:xfrm>
        </p:grpSpPr>
        <p:sp>
          <p:nvSpPr>
            <p:cNvPr id="40" name="Rectangle 7"/>
            <p:cNvSpPr>
              <a:spLocks noChangeArrowheads="1"/>
            </p:cNvSpPr>
            <p:nvPr/>
          </p:nvSpPr>
          <p:spPr bwMode="auto">
            <a:xfrm>
              <a:off x="-60231" y="3134718"/>
              <a:ext cx="8891967" cy="1210787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rgbClr val="766A62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9E928A"/>
              </a:outerShdw>
            </a:effectLst>
          </p:spPr>
          <p:txBody>
            <a:bodyPr lIns="49846" rIns="16615" bIns="43200"/>
            <a:lstStyle/>
            <a:p>
              <a:pPr>
                <a:spcBef>
                  <a:spcPts val="277"/>
                </a:spcBef>
                <a:spcAft>
                  <a:spcPts val="600"/>
                </a:spcAft>
                <a:buClr>
                  <a:srgbClr val="B10034"/>
                </a:buClr>
                <a:defRPr/>
              </a:pPr>
              <a:endParaRPr lang="fr-FR" sz="900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endParaRPr>
            </a:p>
          </p:txBody>
        </p:sp>
        <p:sp>
          <p:nvSpPr>
            <p:cNvPr id="41" name="Rectangle 2"/>
            <p:cNvSpPr>
              <a:spLocks noChangeArrowheads="1"/>
            </p:cNvSpPr>
            <p:nvPr/>
          </p:nvSpPr>
          <p:spPr bwMode="auto">
            <a:xfrm>
              <a:off x="-60229" y="1252532"/>
              <a:ext cx="8804346" cy="20099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175" algn="ctr">
              <a:solidFill>
                <a:srgbClr val="766A62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9E928A"/>
              </a:outerShdw>
            </a:effectLst>
          </p:spPr>
          <p:txBody>
            <a:bodyPr anchor="ctr"/>
            <a:lstStyle/>
            <a:p>
              <a:pPr algn="ctr" defTabSz="703402" eaLnBrk="0" fontAlgn="base" hangingPunct="0">
                <a:lnSpc>
                  <a:spcPct val="85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A50021"/>
                </a:buClr>
                <a:buSzPct val="80000"/>
                <a:defRPr/>
              </a:pPr>
              <a:r>
                <a:rPr lang="fr-FR" sz="1200" b="1" dirty="0">
                  <a:latin typeface="Arial" panose="020B0604020202020204" pitchFamily="34" charset="0"/>
                </a:rPr>
                <a:t>Expériences </a:t>
              </a:r>
              <a:r>
                <a:rPr lang="fr-FR" sz="1200" b="1" dirty="0" smtClean="0">
                  <a:latin typeface="Arial" panose="020B0604020202020204" pitchFamily="34" charset="0"/>
                </a:rPr>
                <a:t>Consultante </a:t>
              </a:r>
              <a:r>
                <a:rPr lang="fr-FR" sz="1200" b="1" dirty="0">
                  <a:latin typeface="Arial" panose="020B0604020202020204" pitchFamily="34" charset="0"/>
                </a:rPr>
                <a:t>/ </a:t>
              </a:r>
              <a:r>
                <a:rPr lang="fr-FR" sz="1200" b="1" dirty="0" smtClean="0">
                  <a:latin typeface="Arial" panose="020B0604020202020204" pitchFamily="34" charset="0"/>
                </a:rPr>
                <a:t>Formatrice</a:t>
              </a:r>
              <a:endParaRPr lang="fr-FR" sz="1200" b="1" dirty="0">
                <a:latin typeface="Arial" panose="020B0604020202020204" pitchFamily="34" charset="0"/>
              </a:endParaRPr>
            </a:p>
          </p:txBody>
        </p:sp>
        <p:sp>
          <p:nvSpPr>
            <p:cNvPr id="42" name="Rectangle 6"/>
            <p:cNvSpPr>
              <a:spLocks noChangeArrowheads="1"/>
            </p:cNvSpPr>
            <p:nvPr/>
          </p:nvSpPr>
          <p:spPr bwMode="auto">
            <a:xfrm>
              <a:off x="-60231" y="1470455"/>
              <a:ext cx="8891965" cy="1387462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rgbClr val="766A62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9E928A"/>
              </a:outerShdw>
            </a:effectLst>
          </p:spPr>
          <p:txBody>
            <a:bodyPr lIns="49846" rIns="16615" bIns="43200"/>
            <a:lstStyle/>
            <a:p>
              <a:pPr marL="171450" lvl="0" indent="-171450">
                <a:spcBef>
                  <a:spcPts val="277"/>
                </a:spcBef>
                <a:buClr>
                  <a:srgbClr val="B10034"/>
                </a:buClr>
                <a:buFont typeface="Arial" panose="020B0604020202020204" pitchFamily="34" charset="0"/>
                <a:buChar char="•"/>
                <a:defRPr/>
              </a:pPr>
              <a:r>
                <a:rPr lang="fr-FR" sz="1200" b="1" u="sng" dirty="0" smtClean="0">
                  <a:solidFill>
                    <a:srgbClr val="000000"/>
                  </a:solidFill>
                  <a:ea typeface="ＭＳ Ｐゴシック"/>
                  <a:cs typeface="Arial" panose="020B0604020202020204" pitchFamily="34" charset="0"/>
                </a:rPr>
                <a:t>Formatrice depuis 24 ans :</a:t>
              </a:r>
            </a:p>
            <a:p>
              <a:pPr>
                <a:buClr>
                  <a:srgbClr val="B10034"/>
                </a:buClr>
                <a:defRPr/>
              </a:pPr>
              <a:r>
                <a:rPr lang="fr-FR" sz="1200" dirty="0" smtClean="0"/>
                <a:t>     La Bientraitance; Le lien d’attachement  : théorie et   </a:t>
              </a:r>
            </a:p>
            <a:p>
              <a:pPr>
                <a:buClr>
                  <a:srgbClr val="B10034"/>
                </a:buClr>
                <a:defRPr/>
              </a:pPr>
              <a:r>
                <a:rPr lang="fr-FR" sz="1200" dirty="0" smtClean="0"/>
                <a:t>     articulation </a:t>
              </a:r>
              <a:r>
                <a:rPr lang="fr-FR" sz="1200" dirty="0"/>
                <a:t>avec la </a:t>
              </a:r>
              <a:r>
                <a:rPr lang="fr-FR" sz="1200" dirty="0" smtClean="0"/>
                <a:t>pratique en </a:t>
              </a:r>
              <a:r>
                <a:rPr lang="fr-FR" sz="1200" dirty="0"/>
                <a:t>village d’enfants;  la Fugue; </a:t>
              </a:r>
              <a:endParaRPr lang="fr-FR" sz="1200" dirty="0" smtClean="0"/>
            </a:p>
            <a:p>
              <a:pPr>
                <a:buClr>
                  <a:srgbClr val="B10034"/>
                </a:buClr>
                <a:defRPr/>
              </a:pPr>
              <a:r>
                <a:rPr lang="fr-FR" sz="1200" dirty="0"/>
                <a:t> </a:t>
              </a:r>
              <a:r>
                <a:rPr lang="fr-FR" sz="1200" dirty="0" smtClean="0"/>
                <a:t>    Les </a:t>
              </a:r>
              <a:r>
                <a:rPr lang="fr-FR" sz="1200" dirty="0"/>
                <a:t>postures professionnelles autour des liens; </a:t>
              </a:r>
              <a:r>
                <a:rPr lang="fr-FR" sz="1200" dirty="0" smtClean="0"/>
                <a:t>Formatrice </a:t>
              </a:r>
              <a:r>
                <a:rPr lang="fr-FR" sz="1200" dirty="0"/>
                <a:t>en </a:t>
              </a:r>
              <a:endParaRPr lang="fr-FR" sz="1200" dirty="0" smtClean="0"/>
            </a:p>
            <a:p>
              <a:pPr>
                <a:buClr>
                  <a:srgbClr val="B10034"/>
                </a:buClr>
                <a:defRPr/>
              </a:pPr>
              <a:r>
                <a:rPr lang="fr-FR" sz="1200" dirty="0"/>
                <a:t> </a:t>
              </a:r>
              <a:r>
                <a:rPr lang="fr-FR" sz="1200" dirty="0" smtClean="0"/>
                <a:t>     tests psychotechniques; </a:t>
              </a:r>
              <a:r>
                <a:rPr lang="fr-FR" sz="1200" dirty="0"/>
                <a:t>préparation au concours du diplôme </a:t>
              </a:r>
              <a:endParaRPr lang="fr-FR" sz="1200" dirty="0" smtClean="0"/>
            </a:p>
            <a:p>
              <a:pPr>
                <a:buClr>
                  <a:srgbClr val="B10034"/>
                </a:buClr>
                <a:defRPr/>
              </a:pPr>
              <a:r>
                <a:rPr lang="fr-FR" sz="1200" dirty="0"/>
                <a:t> </a:t>
              </a:r>
              <a:r>
                <a:rPr lang="fr-FR" sz="1200" dirty="0" smtClean="0"/>
                <a:t>     d’Etat </a:t>
              </a:r>
              <a:r>
                <a:rPr lang="fr-FR" sz="1200" dirty="0"/>
                <a:t>d’infirmier</a:t>
              </a:r>
            </a:p>
            <a:p>
              <a:pPr lvl="0">
                <a:spcBef>
                  <a:spcPts val="277"/>
                </a:spcBef>
                <a:buClr>
                  <a:srgbClr val="B10034"/>
                </a:buClr>
                <a:defRPr/>
              </a:pPr>
              <a:endParaRPr lang="fr-FR" sz="500" b="1" u="sng" dirty="0" smtClean="0">
                <a:solidFill>
                  <a:srgbClr val="000000"/>
                </a:solidFill>
                <a:ea typeface="ＭＳ Ｐゴシック"/>
                <a:cs typeface="Arial" panose="020B0604020202020204" pitchFamily="34" charset="0"/>
              </a:endParaRPr>
            </a:p>
            <a:p>
              <a:pPr marL="171450" lvl="0" indent="-171450">
                <a:spcBef>
                  <a:spcPts val="277"/>
                </a:spcBef>
                <a:buClr>
                  <a:srgbClr val="B10034"/>
                </a:buClr>
                <a:buFont typeface="Arial" panose="020B0604020202020204" pitchFamily="34" charset="0"/>
                <a:buChar char="•"/>
                <a:defRPr/>
              </a:pPr>
              <a:r>
                <a:rPr lang="fr-FR" sz="1200" b="1" u="sng" dirty="0" smtClean="0">
                  <a:solidFill>
                    <a:srgbClr val="000000"/>
                  </a:solidFill>
                  <a:ea typeface="ＭＳ Ｐゴシック"/>
                  <a:cs typeface="Arial" panose="020B0604020202020204" pitchFamily="34" charset="0"/>
                </a:rPr>
                <a:t>Consultante depuis 25 ans :</a:t>
              </a:r>
              <a:endParaRPr lang="fr-FR" sz="1200" b="1" u="sng" dirty="0">
                <a:solidFill>
                  <a:srgbClr val="000000"/>
                </a:solidFill>
                <a:ea typeface="ＭＳ Ｐゴシック"/>
                <a:cs typeface="Arial" panose="020B0604020202020204" pitchFamily="34" charset="0"/>
              </a:endParaRPr>
            </a:p>
            <a:p>
              <a:pPr marL="171450" indent="-171450"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fr-FR" sz="1200" dirty="0"/>
                <a:t>Accompagnement d’un projet de service d’accueil </a:t>
              </a:r>
              <a:r>
                <a:rPr lang="fr-FR" sz="1200" dirty="0" smtClean="0"/>
                <a:t>familial</a:t>
              </a:r>
            </a:p>
            <a:p>
              <a:pPr marL="171450" indent="-171450"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fr-FR" sz="1200" dirty="0" smtClean="0"/>
                <a:t>Jury </a:t>
              </a:r>
              <a:r>
                <a:rPr lang="fr-FR" sz="1200" dirty="0"/>
                <a:t>pour les épreuves du CAFERUIS </a:t>
              </a:r>
              <a:r>
                <a:rPr lang="fr-FR" sz="1200" dirty="0" smtClean="0"/>
                <a:t>(ETSUP)</a:t>
              </a:r>
              <a:endParaRPr lang="fr-FR" sz="1200" dirty="0"/>
            </a:p>
            <a:p>
              <a:pPr marL="171450" indent="-171450"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fr-FR" sz="1200" dirty="0" smtClean="0"/>
                <a:t>Auditeur </a:t>
              </a:r>
              <a:r>
                <a:rPr lang="fr-FR" sz="1200" dirty="0"/>
                <a:t>interne </a:t>
              </a:r>
              <a:r>
                <a:rPr lang="fr-FR" sz="1200" dirty="0" smtClean="0"/>
                <a:t>de </a:t>
              </a:r>
              <a:r>
                <a:rPr lang="fr-FR" sz="1200" dirty="0"/>
                <a:t>divers établissements sociaux et médicosociaux </a:t>
              </a:r>
              <a:r>
                <a:rPr lang="fr-FR" sz="1200" dirty="0" smtClean="0"/>
                <a:t>(</a:t>
              </a:r>
              <a:r>
                <a:rPr lang="fr-FR" sz="1200" dirty="0"/>
                <a:t>au sein </a:t>
              </a:r>
              <a:r>
                <a:rPr lang="fr-FR" sz="1200" dirty="0" smtClean="0"/>
                <a:t>UHD</a:t>
              </a:r>
              <a:r>
                <a:rPr lang="fr-FR" sz="1200" dirty="0"/>
                <a:t>, CER, CSAPA, CHRS</a:t>
              </a:r>
              <a:r>
                <a:rPr lang="fr-FR" sz="1200" dirty="0" smtClean="0"/>
                <a:t>… (</a:t>
              </a:r>
              <a:r>
                <a:rPr lang="fr-FR" sz="1200" dirty="0"/>
                <a:t>Groupe </a:t>
              </a:r>
              <a:r>
                <a:rPr lang="fr-FR" sz="1200" dirty="0" smtClean="0"/>
                <a:t>SOS)</a:t>
              </a:r>
            </a:p>
            <a:p>
              <a:pPr marL="171450" indent="-171450"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fr-FR" sz="1200" dirty="0" smtClean="0"/>
                <a:t>Co-auteur :</a:t>
              </a:r>
              <a:r>
                <a:rPr lang="fr-FR" sz="1200" dirty="0"/>
                <a:t> L’Entrée en IFSI, collection Pour réussir les concours paramédicaux - Flammarion</a:t>
              </a:r>
              <a:endParaRPr lang="fr-FR" sz="1200" dirty="0" smtClean="0"/>
            </a:p>
            <a:p>
              <a:endParaRPr lang="fr-FR" sz="1200" dirty="0"/>
            </a:p>
          </p:txBody>
        </p:sp>
        <p:sp>
          <p:nvSpPr>
            <p:cNvPr id="39" name="Text Box 3"/>
            <p:cNvSpPr txBox="1">
              <a:spLocks noChangeArrowheads="1"/>
            </p:cNvSpPr>
            <p:nvPr/>
          </p:nvSpPr>
          <p:spPr bwMode="auto">
            <a:xfrm>
              <a:off x="-101708" y="2878993"/>
              <a:ext cx="8933444" cy="31791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175" algn="ctr">
              <a:solidFill>
                <a:srgbClr val="766A62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9E928A"/>
              </a:outerShdw>
            </a:effectLst>
          </p:spPr>
          <p:txBody>
            <a:bodyPr anchor="ctr"/>
            <a:lstStyle/>
            <a:p>
              <a:pPr algn="ctr" defTabSz="703402" eaLnBrk="0" fontAlgn="base" hangingPunct="0">
                <a:lnSpc>
                  <a:spcPct val="85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A50021"/>
                </a:buClr>
                <a:buSzPct val="80000"/>
                <a:defRPr/>
              </a:pPr>
              <a:r>
                <a:rPr lang="fr-FR" sz="1200" b="1" dirty="0">
                  <a:solidFill>
                    <a:srgbClr val="000000"/>
                  </a:solidFill>
                  <a:latin typeface="Arial" panose="020B0604020202020204" pitchFamily="34" charset="0"/>
                  <a:ea typeface="ＭＳ Ｐゴシック"/>
                  <a:cs typeface="Arial" panose="020B0604020202020204" pitchFamily="34" charset="0"/>
                </a:rPr>
                <a:t>Formations</a:t>
              </a:r>
            </a:p>
          </p:txBody>
        </p:sp>
      </p:grpSp>
      <p:sp>
        <p:nvSpPr>
          <p:cNvPr id="43" name="Rectangle 42"/>
          <p:cNvSpPr/>
          <p:nvPr/>
        </p:nvSpPr>
        <p:spPr>
          <a:xfrm>
            <a:off x="7592611" y="4550627"/>
            <a:ext cx="4405460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rgbClr val="B10034"/>
              </a:buClr>
              <a:buFont typeface="Arial" panose="020B0604020202020204" pitchFamily="34" charset="0"/>
              <a:buChar char="•"/>
              <a:defRPr/>
            </a:pPr>
            <a:r>
              <a:rPr lang="fr-FR" sz="1200" dirty="0">
                <a:solidFill>
                  <a:srgbClr val="000000"/>
                </a:solidFill>
                <a:ea typeface="ＭＳ Ｐゴシック"/>
                <a:cs typeface="Arial" panose="020B0604020202020204" pitchFamily="34" charset="0"/>
              </a:rPr>
              <a:t>2022 : Formation de formateurs et de cadre </a:t>
            </a:r>
          </a:p>
          <a:p>
            <a:pPr>
              <a:buClr>
                <a:srgbClr val="B10034"/>
              </a:buClr>
              <a:defRPr/>
            </a:pPr>
            <a:r>
              <a:rPr lang="fr-FR" sz="1200" dirty="0">
                <a:solidFill>
                  <a:srgbClr val="000000"/>
                </a:solidFill>
                <a:ea typeface="ＭＳ Ｐゴシック"/>
                <a:cs typeface="Arial" panose="020B0604020202020204" pitchFamily="34" charset="0"/>
              </a:rPr>
              <a:t>     </a:t>
            </a:r>
            <a:r>
              <a:rPr lang="fr-FR" sz="1200" b="1" dirty="0">
                <a:solidFill>
                  <a:srgbClr val="000000"/>
                </a:solidFill>
                <a:ea typeface="ＭＳ Ｐゴシック"/>
                <a:cs typeface="Arial" panose="020B0604020202020204" pitchFamily="34" charset="0"/>
              </a:rPr>
              <a:t>Analyse de pratiques professionnelles et démarche    </a:t>
            </a:r>
          </a:p>
          <a:p>
            <a:pPr>
              <a:buClr>
                <a:srgbClr val="B10034"/>
              </a:buClr>
              <a:defRPr/>
            </a:pPr>
            <a:r>
              <a:rPr lang="fr-FR" sz="1200" b="1" dirty="0">
                <a:solidFill>
                  <a:srgbClr val="000000"/>
                </a:solidFill>
                <a:ea typeface="ＭＳ Ｐゴシック"/>
                <a:cs typeface="Arial" panose="020B0604020202020204" pitchFamily="34" charset="0"/>
              </a:rPr>
              <a:t>     d'accompagnement Niveau 3 </a:t>
            </a:r>
            <a:r>
              <a:rPr lang="fr-FR" sz="1200" dirty="0">
                <a:solidFill>
                  <a:srgbClr val="000000"/>
                </a:solidFill>
                <a:ea typeface="ＭＳ Ｐゴシック"/>
                <a:cs typeface="Arial" panose="020B0604020202020204" pitchFamily="34" charset="0"/>
              </a:rPr>
              <a:t>avec </a:t>
            </a:r>
            <a:r>
              <a:rPr lang="fr-FR" sz="1200" dirty="0" err="1">
                <a:solidFill>
                  <a:srgbClr val="000000"/>
                </a:solidFill>
                <a:ea typeface="ＭＳ Ｐゴシック"/>
                <a:cs typeface="Arial" panose="020B0604020202020204" pitchFamily="34" charset="0"/>
              </a:rPr>
              <a:t>Maela</a:t>
            </a:r>
            <a:r>
              <a:rPr lang="fr-FR" sz="1200" dirty="0">
                <a:solidFill>
                  <a:srgbClr val="000000"/>
                </a:solidFill>
                <a:ea typeface="ＭＳ Ｐゴシック"/>
                <a:cs typeface="Arial" panose="020B0604020202020204" pitchFamily="34" charset="0"/>
              </a:rPr>
              <a:t> PAUL</a:t>
            </a:r>
          </a:p>
          <a:p>
            <a:pPr marL="171450" indent="-1714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fr-FR" sz="1200" dirty="0" smtClean="0"/>
              <a:t>2012 </a:t>
            </a:r>
            <a:r>
              <a:rPr lang="fr-FR" sz="1200" dirty="0" smtClean="0"/>
              <a:t>: Certificat </a:t>
            </a:r>
            <a:r>
              <a:rPr lang="fr-FR" sz="1200" dirty="0"/>
              <a:t>d’Aptitude aux Fonctions de Directeur d’Etablissement Social et </a:t>
            </a:r>
            <a:r>
              <a:rPr lang="fr-FR" sz="1200" dirty="0" smtClean="0"/>
              <a:t> Médico-social</a:t>
            </a:r>
            <a:r>
              <a:rPr lang="fr-FR" sz="1200" dirty="0"/>
              <a:t>– </a:t>
            </a:r>
            <a:r>
              <a:rPr lang="fr-FR" sz="1200" b="1" dirty="0"/>
              <a:t>Ecole des Hautes Etudes en Santé </a:t>
            </a:r>
            <a:r>
              <a:rPr lang="fr-FR" sz="1200" b="1" dirty="0" smtClean="0"/>
              <a:t>Publique</a:t>
            </a:r>
            <a:endParaRPr lang="fr-FR" sz="1200" dirty="0"/>
          </a:p>
          <a:p>
            <a:pPr marL="171450" indent="-1714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fr-FR" sz="1200" dirty="0" smtClean="0"/>
              <a:t>2010 : </a:t>
            </a:r>
            <a:r>
              <a:rPr lang="fr-FR" sz="1200" dirty="0">
                <a:latin typeface="Arial Narrow" panose="020B0606020202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Formation à la </a:t>
            </a:r>
            <a:r>
              <a:rPr lang="fr-FR" sz="1200" b="1" dirty="0">
                <a:latin typeface="Arial Narrow" panose="020B0606020202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conduite d’Entretiens </a:t>
            </a:r>
            <a:r>
              <a:rPr lang="fr-FR" sz="1200" b="1" dirty="0" smtClean="0">
                <a:latin typeface="Arial Narrow" panose="020B0606020202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Annuels d’Evaluation </a:t>
            </a:r>
            <a:r>
              <a:rPr lang="fr-FR" sz="1200" dirty="0">
                <a:latin typeface="Arial Narrow" panose="020B0606020202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– CAPITAN </a:t>
            </a:r>
            <a:endParaRPr lang="fr-FR" sz="1200" dirty="0" smtClean="0">
              <a:latin typeface="Arial Narrow" panose="020B060602020203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171450" indent="-1714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fr-FR" sz="1200" dirty="0" smtClean="0">
                <a:latin typeface="Arial Narrow" panose="020B0606020202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2009 : </a:t>
            </a:r>
            <a:r>
              <a:rPr lang="fr-FR" sz="1200" dirty="0">
                <a:latin typeface="Arial Narrow" panose="020B0606020202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Formation à </a:t>
            </a:r>
            <a:r>
              <a:rPr lang="fr-FR" sz="1200" b="1" dirty="0">
                <a:latin typeface="Arial Narrow" panose="020B0606020202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l’évaluation interne </a:t>
            </a:r>
            <a:r>
              <a:rPr lang="fr-FR" sz="1200" dirty="0" smtClean="0">
                <a:latin typeface="Arial Narrow" panose="020B060602020203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– JCLP</a:t>
            </a:r>
          </a:p>
          <a:p>
            <a:pPr marL="171450" indent="-1714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fr-FR" sz="1150" dirty="0" smtClean="0"/>
              <a:t>2007 : </a:t>
            </a:r>
            <a:r>
              <a:rPr lang="fr-FR" sz="1150" dirty="0"/>
              <a:t>Formation à la </a:t>
            </a:r>
            <a:r>
              <a:rPr lang="fr-FR" sz="1150" b="1" dirty="0"/>
              <a:t>conduite de la Démarche Qualité</a:t>
            </a:r>
            <a:r>
              <a:rPr lang="fr-FR" sz="1150" dirty="0"/>
              <a:t> </a:t>
            </a:r>
            <a:r>
              <a:rPr lang="fr-FR" sz="1150" dirty="0" smtClean="0"/>
              <a:t>CEGOS</a:t>
            </a:r>
          </a:p>
          <a:p>
            <a:pPr marL="171450" indent="-1714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fr-FR" sz="1150" dirty="0"/>
              <a:t>1999 : Diplôme Universitaire de </a:t>
            </a:r>
            <a:r>
              <a:rPr lang="fr-FR" sz="1150" b="1" dirty="0"/>
              <a:t>Psychologie Projective </a:t>
            </a:r>
            <a:r>
              <a:rPr lang="fr-FR" sz="1150" dirty="0" smtClean="0"/>
              <a:t>Paris V </a:t>
            </a:r>
          </a:p>
          <a:p>
            <a:pPr marL="171450" indent="-1714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fr-FR" sz="1200" dirty="0" smtClean="0"/>
              <a:t>1998 : </a:t>
            </a:r>
            <a:r>
              <a:rPr lang="fr-FR" sz="1200" b="1" dirty="0" smtClean="0"/>
              <a:t>DESS</a:t>
            </a:r>
            <a:r>
              <a:rPr lang="fr-FR" sz="1200" dirty="0" smtClean="0"/>
              <a:t> </a:t>
            </a:r>
            <a:r>
              <a:rPr lang="fr-FR" sz="1200" b="1" dirty="0"/>
              <a:t>de Psychologie Clinique et Pathologique </a:t>
            </a:r>
            <a:r>
              <a:rPr lang="fr-FR" sz="1200" dirty="0" smtClean="0"/>
              <a:t>Paris V</a:t>
            </a:r>
            <a:endParaRPr lang="fr-FR" sz="1200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3167" y="3994740"/>
            <a:ext cx="1534904" cy="482068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11520122" y="142429"/>
            <a:ext cx="484561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8725" y="23676"/>
            <a:ext cx="3310396" cy="577714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16125" cy="1331517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370" y="3994740"/>
            <a:ext cx="555887" cy="555887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6217" y="4287956"/>
            <a:ext cx="1305969" cy="313182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5586" y="3994740"/>
            <a:ext cx="524561" cy="524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507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repeatCount="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536</Words>
  <Application>Microsoft Office PowerPoint</Application>
  <PresentationFormat>Grand écran</PresentationFormat>
  <Paragraphs>44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10" baseType="lpstr">
      <vt:lpstr>ＭＳ Ｐゴシック</vt:lpstr>
      <vt:lpstr>Arial</vt:lpstr>
      <vt:lpstr>Arial Narrow</vt:lpstr>
      <vt:lpstr>Calibri</vt:lpstr>
      <vt:lpstr>Calibri Light</vt:lpstr>
      <vt:lpstr>Cambria</vt:lpstr>
      <vt:lpstr>Gotham Medium</vt:lpstr>
      <vt:lpstr>Times New Roman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Vincent TRIBOUILLOIS</dc:creator>
  <cp:lastModifiedBy>Will</cp:lastModifiedBy>
  <cp:revision>892</cp:revision>
  <cp:lastPrinted>2022-02-06T21:14:44Z</cp:lastPrinted>
  <dcterms:created xsi:type="dcterms:W3CDTF">2018-02-12T07:16:49Z</dcterms:created>
  <dcterms:modified xsi:type="dcterms:W3CDTF">2022-11-14T21:29:45Z</dcterms:modified>
</cp:coreProperties>
</file>