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610" r:id="rId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7680" userDrawn="1">
          <p15:clr>
            <a:srgbClr val="A4A3A4"/>
          </p15:clr>
        </p15:guide>
        <p15:guide id="11" userDrawn="1">
          <p15:clr>
            <a:srgbClr val="A4A3A4"/>
          </p15:clr>
        </p15:guide>
        <p15:guide id="15" orient="horz" userDrawn="1">
          <p15:clr>
            <a:srgbClr val="A4A3A4"/>
          </p15:clr>
        </p15:guide>
        <p15:guide id="18" pos="3840" userDrawn="1">
          <p15:clr>
            <a:srgbClr val="A4A3A4"/>
          </p15:clr>
        </p15:guide>
        <p15:guide id="19" orient="horz" pos="4320" userDrawn="1">
          <p15:clr>
            <a:srgbClr val="A4A3A4"/>
          </p15:clr>
        </p15:guide>
        <p15:guide id="20" orient="horz" pos="2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5"/>
    <a:srgbClr val="ED2939"/>
    <a:srgbClr val="FFFFFF"/>
    <a:srgbClr val="E41D4E"/>
    <a:srgbClr val="404040"/>
    <a:srgbClr val="414141"/>
    <a:srgbClr val="FFC71C"/>
    <a:srgbClr val="F8F8F8"/>
    <a:srgbClr val="9ED9E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C1A8C-F506-468D-A5EA-5B07F956A9C9}" v="3" dt="2025-03-19T21:16:32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4" autoAdjust="0"/>
    <p:restoredTop sz="9692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677" y="72"/>
      </p:cViewPr>
      <p:guideLst>
        <p:guide pos="7680"/>
        <p:guide/>
        <p:guide orient="horz"/>
        <p:guide pos="3840"/>
        <p:guide orient="horz" pos="4320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738"/>
    </p:cViewPr>
  </p:sorterViewPr>
  <p:notesViewPr>
    <p:cSldViewPr snapToGrid="0" snapToObjects="1">
      <p:cViewPr varScale="1">
        <p:scale>
          <a:sx n="76" d="100"/>
          <a:sy n="76" d="100"/>
        </p:scale>
        <p:origin x="-1944" y="-90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carranza" userId="aad8dd18d66cdbc2" providerId="LiveId" clId="{86DC1A8C-F506-468D-A5EA-5B07F956A9C9}"/>
    <pc:docChg chg="modSld">
      <pc:chgData name="william carranza" userId="aad8dd18d66cdbc2" providerId="LiveId" clId="{86DC1A8C-F506-468D-A5EA-5B07F956A9C9}" dt="2025-03-19T21:17:17.899" v="77" actId="20577"/>
      <pc:docMkLst>
        <pc:docMk/>
      </pc:docMkLst>
      <pc:sldChg chg="addSp modSp mod">
        <pc:chgData name="william carranza" userId="aad8dd18d66cdbc2" providerId="LiveId" clId="{86DC1A8C-F506-468D-A5EA-5B07F956A9C9}" dt="2025-03-19T21:17:17.899" v="77" actId="20577"/>
        <pc:sldMkLst>
          <pc:docMk/>
          <pc:sldMk cId="2273351388" sldId="610"/>
        </pc:sldMkLst>
        <pc:spChg chg="mod">
          <ac:chgData name="william carranza" userId="aad8dd18d66cdbc2" providerId="LiveId" clId="{86DC1A8C-F506-468D-A5EA-5B07F956A9C9}" dt="2025-03-19T21:17:17.899" v="77" actId="20577"/>
          <ac:spMkLst>
            <pc:docMk/>
            <pc:sldMk cId="2273351388" sldId="610"/>
            <ac:spMk id="39" creationId="{00000000-0000-0000-0000-000000000000}"/>
          </ac:spMkLst>
        </pc:spChg>
        <pc:picChg chg="mod">
          <ac:chgData name="william carranza" userId="aad8dd18d66cdbc2" providerId="LiveId" clId="{86DC1A8C-F506-468D-A5EA-5B07F956A9C9}" dt="2025-03-19T21:12:39.142" v="0" actId="1076"/>
          <ac:picMkLst>
            <pc:docMk/>
            <pc:sldMk cId="2273351388" sldId="610"/>
            <ac:picMk id="2" creationId="{B5AC6BD5-A2B4-BE4E-8673-A4C90F23045C}"/>
          </ac:picMkLst>
        </pc:picChg>
        <pc:picChg chg="add mod">
          <ac:chgData name="william carranza" userId="aad8dd18d66cdbc2" providerId="LiveId" clId="{86DC1A8C-F506-468D-A5EA-5B07F956A9C9}" dt="2025-03-19T21:15:49.910" v="2" actId="1076"/>
          <ac:picMkLst>
            <pc:docMk/>
            <pc:sldMk cId="2273351388" sldId="610"/>
            <ac:picMk id="4" creationId="{FA18C66D-09E3-239A-1DD4-F46B01CBC87E}"/>
          </ac:picMkLst>
        </pc:picChg>
        <pc:picChg chg="add mod">
          <ac:chgData name="william carranza" userId="aad8dd18d66cdbc2" providerId="LiveId" clId="{86DC1A8C-F506-468D-A5EA-5B07F956A9C9}" dt="2025-03-19T21:16:55.877" v="9" actId="1076"/>
          <ac:picMkLst>
            <pc:docMk/>
            <pc:sldMk cId="2273351388" sldId="610"/>
            <ac:picMk id="5" creationId="{3972CAE9-939E-4459-4264-24726C5922CE}"/>
          </ac:picMkLst>
        </pc:picChg>
        <pc:picChg chg="add mod">
          <ac:chgData name="william carranza" userId="aad8dd18d66cdbc2" providerId="LiveId" clId="{86DC1A8C-F506-468D-A5EA-5B07F956A9C9}" dt="2025-03-19T21:16:50.867" v="8" actId="1076"/>
          <ac:picMkLst>
            <pc:docMk/>
            <pc:sldMk cId="2273351388" sldId="610"/>
            <ac:picMk id="7" creationId="{04D5F77C-5D92-C0C9-FBE9-55AD7C7B8FF0}"/>
          </ac:picMkLst>
        </pc:picChg>
      </pc:sldChg>
    </pc:docChg>
  </pc:docChgLst>
  <pc:docChgLst>
    <pc:chgData name="william carranza" userId="aad8dd18d66cdbc2" providerId="LiveId" clId="{9474C5E8-6F80-44BC-B6DE-6167510893D8}"/>
    <pc:docChg chg="modSld">
      <pc:chgData name="william carranza" userId="aad8dd18d66cdbc2" providerId="LiveId" clId="{9474C5E8-6F80-44BC-B6DE-6167510893D8}" dt="2024-10-28T10:04:03.119" v="6"/>
      <pc:docMkLst>
        <pc:docMk/>
      </pc:docMkLst>
      <pc:sldChg chg="addSp modSp mod">
        <pc:chgData name="william carranza" userId="aad8dd18d66cdbc2" providerId="LiveId" clId="{9474C5E8-6F80-44BC-B6DE-6167510893D8}" dt="2024-10-28T10:04:03.119" v="6"/>
        <pc:sldMkLst>
          <pc:docMk/>
          <pc:sldMk cId="2273351388" sldId="6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01B26BD-0CF8-7B43-80AA-1107DEC29669}" type="datetimeFigureOut">
              <a:rPr lang="fr-FR" smtClean="0"/>
              <a:t>13/08/2025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94FAA7E-7BA2-8840-849F-C02F77C515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5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2B076439-A694-F640-8BCD-0A3CE4028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88529"/>
            <a:ext cx="9144000" cy="1006475"/>
          </a:xfrm>
        </p:spPr>
        <p:txBody>
          <a:bodyPr anchor="b"/>
          <a:lstStyle>
            <a:lvl1pPr algn="ctr">
              <a:defRPr sz="4000" b="1">
                <a:solidFill>
                  <a:srgbClr val="E30041"/>
                </a:solidFill>
                <a:latin typeface="+mn-lt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  <a:cs typeface="Futura Medium" panose="020B06020202040203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A6A8F-B9B8-7145-A01D-5B51995B0EFE}"/>
              </a:ext>
            </a:extLst>
          </p:cNvPr>
          <p:cNvSpPr/>
          <p:nvPr userDrawn="1"/>
        </p:nvSpPr>
        <p:spPr>
          <a:xfrm>
            <a:off x="5654565" y="2900855"/>
            <a:ext cx="882869" cy="126123"/>
          </a:xfrm>
          <a:prstGeom prst="rect">
            <a:avLst/>
          </a:prstGeom>
          <a:solidFill>
            <a:srgbClr val="E3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4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857F35-8341-0143-8E9F-3E8D7FA97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23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857F35-8341-0143-8E9F-3E8D7FA97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56FC0-C873-9D46-AAA9-801B637DD13D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rgbClr val="25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49F14B3-7C1F-0F4B-AB4C-B8F09151B868}"/>
              </a:ext>
            </a:extLst>
          </p:cNvPr>
          <p:cNvSpPr txBox="1"/>
          <p:nvPr userDrawn="1"/>
        </p:nvSpPr>
        <p:spPr>
          <a:xfrm>
            <a:off x="4441372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rgbClr val="5B9BC7"/>
                </a:solidFill>
                <a:latin typeface="Montserrat" pitchFamily="2" charset="77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2528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D9268C-2B90-E943-91CD-5C9415091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4002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D9268C-2B90-E943-91CD-5C9415091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C5F0D2-70AE-B24F-A2FE-DE551C5A6AB9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0B1028-E0FE-2C4C-A796-A3F67A4A0D0F}"/>
              </a:ext>
            </a:extLst>
          </p:cNvPr>
          <p:cNvSpPr txBox="1"/>
          <p:nvPr userDrawn="1"/>
        </p:nvSpPr>
        <p:spPr>
          <a:xfrm>
            <a:off x="4251368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829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18575A-A50D-4342-A589-1788374D4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5545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82D56B-A173-F04F-8981-DB483A67E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614313-22B5-6E47-AA35-7D806AD95108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rgbClr val="E3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3DDDDE-E211-6D4E-84F2-DD3260459A8B}"/>
              </a:ext>
            </a:extLst>
          </p:cNvPr>
          <p:cNvSpPr txBox="1"/>
          <p:nvPr userDrawn="1"/>
        </p:nvSpPr>
        <p:spPr>
          <a:xfrm>
            <a:off x="4524498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6965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2864D8-F2B2-024F-8355-E1AFA625C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15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part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82864D8-F2B2-024F-8355-E1AFA625C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38D0D9-0D0E-DD4B-93B7-12C6156FA92F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rgbClr val="F08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5489CC-2BBD-8243-AAF2-558B8FBD868F}"/>
              </a:ext>
            </a:extLst>
          </p:cNvPr>
          <p:cNvSpPr txBox="1"/>
          <p:nvPr userDrawn="1"/>
        </p:nvSpPr>
        <p:spPr>
          <a:xfrm>
            <a:off x="4061360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rgbClr val="F3A758"/>
                </a:solidFill>
                <a:latin typeface="Montserrat" pitchFamily="2" charset="77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24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seu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87" y="655581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3004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9FBAEEB-8001-2B40-9189-50A732D725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402362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7EFE313-1B7B-1F47-A75A-1F338D5863D8}"/>
              </a:ext>
            </a:extLst>
          </p:cNvPr>
          <p:cNvCxnSpPr/>
          <p:nvPr userDrawn="1"/>
        </p:nvCxnSpPr>
        <p:spPr>
          <a:xfrm>
            <a:off x="722313" y="352258"/>
            <a:ext cx="0" cy="794136"/>
          </a:xfrm>
          <a:prstGeom prst="line">
            <a:avLst/>
          </a:prstGeom>
          <a:ln w="38100">
            <a:solidFill>
              <a:schemeClr val="accent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56A0B1E8-45E3-0646-812E-6204ADD0D2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7892AF9A-B9CA-124F-AB7D-C1D8DF1128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9BE44A6-3483-1940-B13C-CA3B10C565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73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chemeClr val="accent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88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82D56B-A173-F04F-8981-DB483A67E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861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38B95-3516-E548-B465-0353B0C6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3004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5BEDB2CF-07D6-B949-9A64-6FAEC742904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FD284D-FC06-6341-B4F5-50B93F1FFFA4}"/>
              </a:ext>
            </a:extLst>
          </p:cNvPr>
          <p:cNvCxnSpPr/>
          <p:nvPr userDrawn="1"/>
        </p:nvCxnSpPr>
        <p:spPr>
          <a:xfrm>
            <a:off x="5265526" y="314680"/>
            <a:ext cx="0" cy="794136"/>
          </a:xfrm>
          <a:prstGeom prst="line">
            <a:avLst/>
          </a:prstGeom>
          <a:ln w="38100">
            <a:solidFill>
              <a:schemeClr val="accent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D1D7AEC-D872-E246-BA26-E9B350327D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53037C2-ED58-214C-A071-BF7036EF5D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7C6645-381C-2843-8647-27D13B8C09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877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48B026-0DAE-4442-A3F9-078C2A6E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41" y="609225"/>
            <a:ext cx="5919795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3004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4800146A-4FAB-BC41-A256-4145F010D28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587" y="356006"/>
            <a:ext cx="5919951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7E50B27-C589-724C-A7E3-FA78E66711C9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chemeClr val="accent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7FBB19-96BD-2344-89E7-778CA9E846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445FF7-57E5-A449-9F6E-B7860B7CD3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713063-BB48-2948-8CA0-AACDBB9080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77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seu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35F527-4948-264E-BD01-221DD53D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78C7C9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BD03A477-9961-2544-A2F7-29FF52BE9E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B1EAD5-FC38-DD48-8E2D-E4BBC2DD144B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rgbClr val="78C7C9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5EC8BB-122C-8645-8866-A67B6E026D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12A225-57CD-DC4D-8938-AF8AE7312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3665A0-B462-B242-8F0C-B7C27731D2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46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3200"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38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 bi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A99548-1C6F-D34A-A8A3-AC302817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78C7C9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Espace réservé du contenu 10">
            <a:extLst>
              <a:ext uri="{FF2B5EF4-FFF2-40B4-BE49-F238E27FC236}">
                <a16:creationId xmlns:a16="http://schemas.microsoft.com/office/drawing/2014/main" id="{9A69E56A-407C-DB4B-9455-B574AAD2E3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79CF433-404D-F345-A8D6-65CBF9A1258B}"/>
              </a:ext>
            </a:extLst>
          </p:cNvPr>
          <p:cNvCxnSpPr/>
          <p:nvPr userDrawn="1"/>
        </p:nvCxnSpPr>
        <p:spPr>
          <a:xfrm>
            <a:off x="722313" y="314680"/>
            <a:ext cx="0" cy="794136"/>
          </a:xfrm>
          <a:prstGeom prst="line">
            <a:avLst/>
          </a:prstGeom>
          <a:ln w="38100">
            <a:solidFill>
              <a:srgbClr val="78C7C9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03F44E-665A-6347-9AD2-5C2B5A822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91D8F4-5C70-2146-9CE9-9D0B10365F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A1F02A-2CB4-EE48-9125-C24987B545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726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74587A-83EB-0540-9853-5C0C6E45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D85FBD-ABB4-C54F-A21A-BFF5D295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78C7C9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Espace réservé du contenu 10">
            <a:extLst>
              <a:ext uri="{FF2B5EF4-FFF2-40B4-BE49-F238E27FC236}">
                <a16:creationId xmlns:a16="http://schemas.microsoft.com/office/drawing/2014/main" id="{8083DE16-7C4B-8C48-9578-7FA27E9892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159169-A53E-ED4F-92D3-186C331BAC1C}"/>
              </a:ext>
            </a:extLst>
          </p:cNvPr>
          <p:cNvCxnSpPr/>
          <p:nvPr userDrawn="1"/>
        </p:nvCxnSpPr>
        <p:spPr>
          <a:xfrm>
            <a:off x="5265526" y="302154"/>
            <a:ext cx="0" cy="794136"/>
          </a:xfrm>
          <a:prstGeom prst="line">
            <a:avLst/>
          </a:prstGeom>
          <a:ln w="38100">
            <a:solidFill>
              <a:srgbClr val="78C7C9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2A870E5-BF36-6240-A0B7-116FF07AF8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1515863-C55D-2049-93C3-131004F453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86A1ECE-C241-D74D-9F7F-17598DFC12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67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chemeClr val="accent4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50B462-39DE-5944-B4AC-F0FC182E21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B931F9-A28E-C34F-86A1-D46CB458C8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CEC42A-E56B-C145-920F-4AA861E580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078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chemeClr val="accent4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630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BBDF46-76EB-A641-A64E-A0AE3B4E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988AD4-E1A5-6B4F-8721-1A4BD338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0C881CC-8491-6341-AD1F-5D21FBA1CA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2FF04A1-489E-D74A-93A4-6C6402A6A9E4}"/>
              </a:ext>
            </a:extLst>
          </p:cNvPr>
          <p:cNvCxnSpPr/>
          <p:nvPr userDrawn="1"/>
        </p:nvCxnSpPr>
        <p:spPr>
          <a:xfrm>
            <a:off x="5265526" y="302154"/>
            <a:ext cx="0" cy="794136"/>
          </a:xfrm>
          <a:prstGeom prst="line">
            <a:avLst/>
          </a:prstGeom>
          <a:ln w="38100">
            <a:solidFill>
              <a:schemeClr val="accent4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36E3F0-8BA2-8B4A-861C-3941ECB208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4268F6-DF9D-4341-B915-190D62A51A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A02964-F7E3-964E-84A7-FADC09CB06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419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24ABC2-3397-5142-9069-711A82CE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0D014E-52E8-0544-9D3B-D33F88CF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587E7083-4217-3742-BA79-96B32F6104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5FF13EC-8937-FD4C-87B7-7032A1816AB6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chemeClr val="accent4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D73777-AEDA-9C4B-9867-794A4F44DDC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05A6EC-8D20-F84C-91C1-BF447EC99A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57BB95-95F9-5447-AF44-FA6718046E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75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82D56B-A173-F04F-8981-DB483A67E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614313-22B5-6E47-AA35-7D806AD95108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rgbClr val="E3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3DDDDE-E211-6D4E-84F2-DD3260459A8B}"/>
              </a:ext>
            </a:extLst>
          </p:cNvPr>
          <p:cNvSpPr txBox="1"/>
          <p:nvPr userDrawn="1"/>
        </p:nvSpPr>
        <p:spPr>
          <a:xfrm>
            <a:off x="4762004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2">
                    <a:lumMod val="40000"/>
                    <a:lumOff val="6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67338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texte seu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73B2F9-DD45-BA46-AA39-53B07824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C629BE73-1428-2643-B59B-32DDE2C3E5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5D1E90-227A-634E-A8C5-AED12D59B38F}"/>
              </a:ext>
            </a:extLst>
          </p:cNvPr>
          <p:cNvCxnSpPr/>
          <p:nvPr userDrawn="1"/>
        </p:nvCxnSpPr>
        <p:spPr>
          <a:xfrm>
            <a:off x="722313" y="289628"/>
            <a:ext cx="0" cy="794136"/>
          </a:xfrm>
          <a:prstGeom prst="line">
            <a:avLst/>
          </a:prstGeom>
          <a:ln w="38100">
            <a:solidFill>
              <a:schemeClr val="accent5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8F02D5-A2C5-F147-A03C-9D1BECD33F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66AA20-DCCD-EB4A-8743-0C51D4AF83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9A2A63-1A33-4F4A-88B9-DC92E69D7B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380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chemeClr val="accent5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565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 bi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D37E91-165B-804C-9F18-E0098386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528" y="1825625"/>
            <a:ext cx="5448021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0CAABB-196F-0941-ACC2-9A6A1269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525" y="605477"/>
            <a:ext cx="5448035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Espace réservé du contenu 10">
            <a:extLst>
              <a:ext uri="{FF2B5EF4-FFF2-40B4-BE49-F238E27FC236}">
                <a16:creationId xmlns:a16="http://schemas.microsoft.com/office/drawing/2014/main" id="{0FED767C-9C36-D04A-BF29-4BC17CE6251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99371" y="352258"/>
            <a:ext cx="5448178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F5C10AC-CD8F-5D46-B738-B9A3EE44B7EA}"/>
              </a:ext>
            </a:extLst>
          </p:cNvPr>
          <p:cNvCxnSpPr/>
          <p:nvPr userDrawn="1"/>
        </p:nvCxnSpPr>
        <p:spPr>
          <a:xfrm>
            <a:off x="5299371" y="302154"/>
            <a:ext cx="0" cy="794136"/>
          </a:xfrm>
          <a:prstGeom prst="line">
            <a:avLst/>
          </a:prstGeom>
          <a:ln w="38100">
            <a:solidFill>
              <a:schemeClr val="accent5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EE73A1-16B4-B94E-83F8-0897811EF1E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4D6566-07A5-6644-BF54-59352AEE80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29A167-2AF5-7C4E-BC42-D36DB26DED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888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797489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B1BE04-8DA0-5D4E-9B86-AB82D3DA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8" y="605477"/>
            <a:ext cx="5919948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52D53A94-E614-0F45-BAE0-102764EEB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4" y="352258"/>
            <a:ext cx="592010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684C645-E707-1141-BEC8-7C6DC75A81B4}"/>
              </a:ext>
            </a:extLst>
          </p:cNvPr>
          <p:cNvCxnSpPr/>
          <p:nvPr userDrawn="1"/>
        </p:nvCxnSpPr>
        <p:spPr>
          <a:xfrm>
            <a:off x="722313" y="289628"/>
            <a:ext cx="0" cy="794136"/>
          </a:xfrm>
          <a:prstGeom prst="line">
            <a:avLst/>
          </a:prstGeom>
          <a:ln w="38100">
            <a:solidFill>
              <a:schemeClr val="accent5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499227-8020-7C4A-994A-14C1822D20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FD3A7F-5497-BF4C-B48F-FF61785D8C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562184-DB24-1844-8382-B1ED8B4C39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280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seu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EF5F57-87A5-9549-8970-E9A7F661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D29D4EC5-6CC9-F84C-B35A-243B3992CE5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5BA8512-A428-7D40-A517-423C1FAFE7EA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chemeClr val="accent6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697EF9-7631-BC45-B23A-7D239729E5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85D92-CCCC-4C4E-8CBB-B315E8A409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A2202D-AD3A-2140-A5CB-B262DA9515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177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chemeClr val="accent6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051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3A3D3D-B5C2-9E4D-9E65-D14E17A1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6C9A2391-56A7-7F46-AA0E-712DA6B298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8C738-1061-AB41-A636-E2E7613B9E24}"/>
              </a:ext>
            </a:extLst>
          </p:cNvPr>
          <p:cNvCxnSpPr/>
          <p:nvPr userDrawn="1"/>
        </p:nvCxnSpPr>
        <p:spPr>
          <a:xfrm>
            <a:off x="5265526" y="302154"/>
            <a:ext cx="0" cy="794136"/>
          </a:xfrm>
          <a:prstGeom prst="line">
            <a:avLst/>
          </a:prstGeom>
          <a:ln w="38100">
            <a:solidFill>
              <a:schemeClr val="accent6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12EACA-6F53-2E4C-9A1E-7F2F1210E6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BEE5F6-DFBE-5444-8480-220BB61D24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A93ABD-195E-544F-A46B-01240F994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019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EF2C6C-CC3F-1A4C-A0AB-468AC53F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529F0506-362D-A74D-93CC-1340D30479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9E03687-2387-A444-81C8-0874ECB8ED6D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chemeClr val="accent6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FADFC0-76AF-6B4E-BC66-E5FB94C2BF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DCFAD4-2075-E84E-8162-A7421D0FB6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7727A9-C7C9-7349-80C0-3EE9839B00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113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 seu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961016-BE64-DB49-800A-873C415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7AB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14698489-E819-E748-B2B9-BC05C8D753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A67FB80-2E59-7F48-9C4A-84643A413BE7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rgbClr val="277AB3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C363A6-C271-7540-9ABF-5DF23BFEB92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802E65-2984-5041-9CBB-D45FD2C051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1DEFD3-EB80-014E-9E85-F10E95D789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780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B60BEE-7D3F-1E4A-92E1-DA5B778B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7AB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158330FE-FA70-5C48-BF21-CE9C33A8CA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8D3FDB8-DC3F-DE42-A9CC-B9D5A428274B}"/>
              </a:ext>
            </a:extLst>
          </p:cNvPr>
          <p:cNvCxnSpPr/>
          <p:nvPr userDrawn="1"/>
        </p:nvCxnSpPr>
        <p:spPr>
          <a:xfrm>
            <a:off x="5265526" y="302154"/>
            <a:ext cx="0" cy="794136"/>
          </a:xfrm>
          <a:prstGeom prst="line">
            <a:avLst/>
          </a:prstGeom>
          <a:ln w="38100">
            <a:solidFill>
              <a:srgbClr val="277AB3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B318C6-6B13-B343-BF84-DC38DE9A98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59F045-C0D9-3540-9F40-D745074DFE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323B7-45D2-C341-95E7-41B116E7DF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71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9F0F09-2EDE-D04C-A9F0-EA2C3932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9526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ED3E11-237F-9B4A-AB6C-DD67F3F6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7AB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7797356D-D068-F14A-8058-08E7B68C08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C71DE05-4EAC-3B4F-AF41-D9D111B575A0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rgbClr val="277AB3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8B0C5D-C06B-CC41-82B2-6A82796CB8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BEF0C6-DBE5-6F4E-B6CD-701CBF63F1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13E2E6-A314-1644-BA3D-AB0734536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175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 bi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ED3E11-237F-9B4A-AB6C-DD67F3F6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77AB3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7797356D-D068-F14A-8058-08E7B68C08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08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C71DE05-4EAC-3B4F-AF41-D9D111B575A0}"/>
              </a:ext>
            </a:extLst>
          </p:cNvPr>
          <p:cNvCxnSpPr/>
          <p:nvPr userDrawn="1"/>
        </p:nvCxnSpPr>
        <p:spPr>
          <a:xfrm>
            <a:off x="3008313" y="302154"/>
            <a:ext cx="0" cy="794136"/>
          </a:xfrm>
          <a:prstGeom prst="line">
            <a:avLst/>
          </a:prstGeom>
          <a:ln w="38100">
            <a:solidFill>
              <a:srgbClr val="277AB3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001DF5-6A12-AC46-B096-A245D28305A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8645D4-C1ED-0B4E-9BC7-02B85E5224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DD5A24-D9B4-6E4A-B846-CF195EC392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18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texte seu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2AB058-7DF6-F44F-9638-04CCE0CF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10631207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08A2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8F352FB-53A0-EF41-9326-D12A2AFFDE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1063148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618DA98-8B68-8B47-9EB9-1DDDCDF3AABA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rgbClr val="F08A2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135E28-1532-D647-80D7-CCA8DF550D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875E79-E3E3-5045-9EF7-D0C52BBD1C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CFE190-C570-A243-966F-3BAED95739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956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 text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587" y="1825625"/>
            <a:ext cx="10631210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4A1961-EE5C-4047-AF8D-5EAE4DB0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783" y="605477"/>
            <a:ext cx="8347347" cy="54091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3200" b="1">
                <a:solidFill>
                  <a:srgbClr val="F08A2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03056416-49B5-A344-8483-DB6995537CB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569" y="352258"/>
            <a:ext cx="8347567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EEA6FE-F66A-0542-8778-EF0594F681B4}"/>
              </a:ext>
            </a:extLst>
          </p:cNvPr>
          <p:cNvCxnSpPr/>
          <p:nvPr userDrawn="1"/>
        </p:nvCxnSpPr>
        <p:spPr>
          <a:xfrm>
            <a:off x="2687569" y="282983"/>
            <a:ext cx="0" cy="794136"/>
          </a:xfrm>
          <a:prstGeom prst="line">
            <a:avLst/>
          </a:prstGeom>
          <a:ln w="38100">
            <a:solidFill>
              <a:srgbClr val="F08A2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34119D-831B-434A-8B49-FE89442FED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87230D-AC0E-D541-87CC-9B063FE79D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B31C-3590-3441-BD17-FC70E8CBD9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639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5683" y="1825625"/>
            <a:ext cx="6088114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3A3D3D-B5C2-9E4D-9E65-D14E17A1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680" y="605477"/>
            <a:ext cx="6088114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08A2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6C9A2391-56A7-7F46-AA0E-712DA6B298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65526" y="352258"/>
            <a:ext cx="6088274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8C738-1061-AB41-A636-E2E7613B9E24}"/>
              </a:ext>
            </a:extLst>
          </p:cNvPr>
          <p:cNvCxnSpPr/>
          <p:nvPr userDrawn="1"/>
        </p:nvCxnSpPr>
        <p:spPr>
          <a:xfrm>
            <a:off x="5265526" y="302154"/>
            <a:ext cx="0" cy="794136"/>
          </a:xfrm>
          <a:prstGeom prst="line">
            <a:avLst/>
          </a:prstGeom>
          <a:ln w="38100">
            <a:solidFill>
              <a:srgbClr val="F08A2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12EACA-6F53-2E4C-9A1E-7F2F1210E6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BEE5F6-DFBE-5444-8480-220BB61D24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A93ABD-195E-544F-A46B-01240F994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01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uo bis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137C0B-84D5-EB4B-9AE7-DA8492E0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7" y="1825625"/>
            <a:ext cx="5919949" cy="4351338"/>
          </a:xfrm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238EE6-6559-5247-BF5F-D6885784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7" y="6054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08A2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45AE63F-800F-9942-AA5A-C19B7C4C8F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2313" y="3522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A2A6CAD-AD8D-D642-AEDC-E94C267A85B6}"/>
              </a:ext>
            </a:extLst>
          </p:cNvPr>
          <p:cNvCxnSpPr/>
          <p:nvPr userDrawn="1"/>
        </p:nvCxnSpPr>
        <p:spPr>
          <a:xfrm>
            <a:off x="722313" y="302154"/>
            <a:ext cx="0" cy="794136"/>
          </a:xfrm>
          <a:prstGeom prst="line">
            <a:avLst/>
          </a:prstGeom>
          <a:ln w="38100">
            <a:solidFill>
              <a:srgbClr val="F08A2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873270-7999-DC40-B6FE-BF433C5FF5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49721B-1B62-E344-B90F-50E30D1142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19482-8C73-DD42-BAFF-CA0C971BD8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304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duo bis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6238EE6-6559-5247-BF5F-D6885784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777"/>
            <a:ext cx="5919949" cy="540917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08A2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45AE63F-800F-9942-AA5A-C19B7C4C8F8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7926" y="5038558"/>
            <a:ext cx="5920105" cy="32878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 SOUS-TITRE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A2A6CAD-AD8D-D642-AEDC-E94C267A85B6}"/>
              </a:ext>
            </a:extLst>
          </p:cNvPr>
          <p:cNvCxnSpPr/>
          <p:nvPr userDrawn="1"/>
        </p:nvCxnSpPr>
        <p:spPr>
          <a:xfrm>
            <a:off x="837926" y="4988454"/>
            <a:ext cx="0" cy="794136"/>
          </a:xfrm>
          <a:prstGeom prst="line">
            <a:avLst/>
          </a:prstGeom>
          <a:ln w="38100">
            <a:solidFill>
              <a:srgbClr val="F08A2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873270-7999-DC40-B6FE-BF433C5FF55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49721B-1B62-E344-B90F-50E30D1142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19482-8C73-DD42-BAFF-CA0C971BD8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034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6611EB2-4BC9-4D40-92A7-FAA1470BC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24849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E3004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67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159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2876-9554-7345-B835-A4C6A60939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0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9F0F09-2EDE-D04C-A9F0-EA2C3932D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625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74D497-3D59-094B-8B3A-67C7200E6F05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8BF99B-06E8-5A44-BC5B-08A83F7D0E1E}"/>
              </a:ext>
            </a:extLst>
          </p:cNvPr>
          <p:cNvSpPr txBox="1"/>
          <p:nvPr userDrawn="1"/>
        </p:nvSpPr>
        <p:spPr>
          <a:xfrm>
            <a:off x="4488874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7339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4760AD-E299-5943-8269-D04714529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783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4760AD-E299-5943-8269-D04714529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5DFFB5-7747-5E47-B7B6-3F49C135D677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375265-28AE-6043-8237-252F635A78AB}"/>
              </a:ext>
            </a:extLst>
          </p:cNvPr>
          <p:cNvSpPr txBox="1"/>
          <p:nvPr userDrawn="1"/>
        </p:nvSpPr>
        <p:spPr>
          <a:xfrm>
            <a:off x="4476997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179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E70B1D-BC06-1F4C-BE6A-2CFC38E6E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275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E70B1D-BC06-1F4C-BE6A-2CFC38E6E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12A26B-A22C-944B-A4FC-442A9F720D18}"/>
              </a:ext>
            </a:extLst>
          </p:cNvPr>
          <p:cNvSpPr/>
          <p:nvPr userDrawn="1"/>
        </p:nvSpPr>
        <p:spPr>
          <a:xfrm>
            <a:off x="2671948" y="843148"/>
            <a:ext cx="7232073" cy="52963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28D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4797A7-BE92-6848-834E-766F7E1134E6}"/>
              </a:ext>
            </a:extLst>
          </p:cNvPr>
          <p:cNvSpPr txBox="1"/>
          <p:nvPr userDrawn="1"/>
        </p:nvSpPr>
        <p:spPr>
          <a:xfrm>
            <a:off x="3978237" y="11870"/>
            <a:ext cx="48626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0" b="1" i="0" dirty="0">
                <a:solidFill>
                  <a:schemeClr val="accent3">
                    <a:lumMod val="7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29CF32-2CFD-A649-9CB3-5EE57843F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0172" y="2677400"/>
            <a:ext cx="6025055" cy="1325563"/>
          </a:xfrm>
          <a:ln w="38100">
            <a:solidFill>
              <a:schemeClr val="bg1"/>
            </a:solidFill>
          </a:ln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775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1B71-2350-2E42-86AD-A6ABB24C2A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9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21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fr/url?sa=i&amp;rct=j&amp;q=&amp;esrc=s&amp;source=images&amp;cd=&amp;cad=rja&amp;uact=8&amp;ved=2ahUKEwjByNrW5NbmAhWJyoUKHdpTBTIQjRx6BAgBEAQ&amp;url=https://fr.wikipedia.org/wiki/Institut_national_des_hautes_%C3%A9tudes_de_la_S%C3%A9curit%C3%A9_et_de_la_Justice&amp;psig=AOvVaw3x9D0fie_7ANZNLDOJssX7&amp;ust=1577568988248037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0" y="115419"/>
            <a:ext cx="58223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fr-FR" sz="2200" spc="650" dirty="0">
                <a:solidFill>
                  <a:srgbClr val="404040"/>
                </a:solidFill>
                <a:effectLst>
                  <a:glow rad="838200">
                    <a:srgbClr val="7D9AAD">
                      <a:alpha val="0"/>
                    </a:srgbClr>
                  </a:glow>
                </a:effectLst>
                <a:latin typeface="Gotham Medium" charset="0"/>
                <a:ea typeface="Gotham Medium" charset="0"/>
                <a:cs typeface="Gotham Medium" charset="0"/>
              </a:rPr>
              <a:t>William CARRANZA			</a:t>
            </a:r>
            <a:endParaRPr lang="fr-FR" sz="2000" spc="650" dirty="0">
              <a:solidFill>
                <a:srgbClr val="E41D4E"/>
              </a:solidFill>
              <a:effectLst>
                <a:glow rad="838200">
                  <a:srgbClr val="7D9AAD">
                    <a:alpha val="0"/>
                  </a:srgbClr>
                </a:glow>
              </a:effectLst>
              <a:latin typeface="Gotham Medium" charset="0"/>
              <a:ea typeface="Gotham Medium" charset="0"/>
              <a:cs typeface="Gotham Medium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18607" y="1250930"/>
            <a:ext cx="6471580" cy="5470546"/>
            <a:chOff x="3684397" y="1235526"/>
            <a:chExt cx="5044175" cy="5235416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684397" y="1235526"/>
              <a:ext cx="5044174" cy="3399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anchor="ctr"/>
            <a:lstStyle/>
            <a:p>
              <a:pPr algn="ctr" defTabSz="703402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80000"/>
              </a:pPr>
              <a:r>
                <a:rPr lang="fr-FR" sz="1200" b="1" dirty="0">
                  <a:latin typeface="Arial" panose="020B0604020202020204" pitchFamily="34" charset="0"/>
                </a:rPr>
                <a:t>Expériences professionnelles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684397" y="1613181"/>
              <a:ext cx="5044175" cy="485776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lIns="49846" rIns="16615" bIns="43200" anchor="t" anchorCtr="0"/>
            <a:lstStyle/>
            <a:p>
              <a:pPr>
                <a:spcBef>
                  <a:spcPts val="277"/>
                </a:spcBef>
                <a:buClr>
                  <a:srgbClr val="B10034"/>
                </a:buClr>
                <a:tabLst>
                  <a:tab pos="1076325" algn="l"/>
                </a:tabLst>
                <a:defRPr/>
              </a:pPr>
              <a:endParaRPr lang="fr-FR" sz="9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19570" y="1711769"/>
            <a:ext cx="64128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Depuis 2013 : Directeur de l’</a:t>
            </a:r>
            <a:r>
              <a:rPr lang="fr-FR" sz="1200" b="1" dirty="0"/>
              <a:t>organisme de formation GLOBAL-é-SENS</a:t>
            </a:r>
          </a:p>
          <a:p>
            <a:pPr algn="just"/>
            <a:endParaRPr lang="fr-FR" sz="1200" b="1" dirty="0"/>
          </a:p>
          <a:p>
            <a:pPr marL="228600" indent="-228600" algn="just">
              <a:buAutoNum type="arabicPlain" startAt="2022"/>
            </a:pPr>
            <a:r>
              <a:rPr lang="fr-FR" sz="1200" dirty="0"/>
              <a:t> : </a:t>
            </a:r>
            <a:r>
              <a:rPr lang="fr-FR" sz="1200" b="1" dirty="0"/>
              <a:t>Directeur général </a:t>
            </a:r>
            <a:r>
              <a:rPr lang="fr-FR" sz="1200" dirty="0"/>
              <a:t>de High society </a:t>
            </a:r>
            <a:r>
              <a:rPr lang="fr-FR" sz="1200" b="1" dirty="0"/>
              <a:t>franchise internationale </a:t>
            </a:r>
            <a:r>
              <a:rPr lang="fr-FR" sz="1200" dirty="0"/>
              <a:t>présente en France, au Portugal, en Espagne, en Allemagne budget 34 M€, 43 salariés, 600 franchisés (en France)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2019 : </a:t>
            </a:r>
            <a:r>
              <a:rPr lang="fr-FR" sz="1200" b="1" dirty="0"/>
              <a:t>Directeur Départemental dans un conseil départemental </a:t>
            </a:r>
            <a:r>
              <a:rPr lang="fr-FR" sz="1200" dirty="0"/>
              <a:t>(CD 50) </a:t>
            </a:r>
          </a:p>
          <a:p>
            <a:pPr algn="just"/>
            <a:r>
              <a:rPr lang="fr-FR" sz="1200" dirty="0"/>
              <a:t>           100 agents, budget 87 M</a:t>
            </a:r>
            <a:r>
              <a:rPr lang="fr-FR" sz="1100" dirty="0"/>
              <a:t>€</a:t>
            </a:r>
          </a:p>
          <a:p>
            <a:pPr algn="just"/>
            <a:endParaRPr lang="fr-FR" sz="1100" dirty="0"/>
          </a:p>
          <a:p>
            <a:pPr algn="just"/>
            <a:r>
              <a:rPr lang="fr-FR" sz="1200" dirty="0"/>
              <a:t>2013 – 2016 : </a:t>
            </a:r>
            <a:r>
              <a:rPr lang="fr-FR" sz="1200" b="1" dirty="0"/>
              <a:t>chef du pole modes d’accueil </a:t>
            </a:r>
            <a:r>
              <a:rPr lang="fr-FR" sz="1200" dirty="0"/>
              <a:t> (CD91)</a:t>
            </a:r>
            <a:endParaRPr lang="fr-FR" sz="6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agrément des assistantes maternelles (11 000) et familiales (700)</a:t>
            </a: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autorisations et avis d’ouvertures des établissements d’accueil des jeunes enfants (300)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fr-FR" sz="800" dirty="0"/>
          </a:p>
          <a:p>
            <a:pPr algn="just"/>
            <a:r>
              <a:rPr lang="fr-FR" sz="1200" dirty="0"/>
              <a:t>2008 - 2013: </a:t>
            </a:r>
            <a:r>
              <a:rPr lang="fr-FR" sz="1200" b="1" dirty="0"/>
              <a:t>Responsable du SCRIP </a:t>
            </a:r>
            <a:r>
              <a:rPr lang="fr-FR" sz="1200" dirty="0"/>
              <a:t>(CD91) </a:t>
            </a:r>
            <a:endParaRPr lang="fr-FR" sz="6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responsable de la prise en charge (CRIP) de 5 000 situations / an</a:t>
            </a: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responsable qualité (ISO 9001) du traitement de l’information préoccupante (1100 agents)</a:t>
            </a: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création de protocoles interinstitutionnels de coordination </a:t>
            </a: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 err="1"/>
              <a:t>co-animation</a:t>
            </a:r>
            <a:r>
              <a:rPr lang="fr-FR" sz="1200" dirty="0"/>
              <a:t> du schéma départemental enfance famille </a:t>
            </a:r>
          </a:p>
          <a:p>
            <a:pPr marL="628650" lvl="1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coordonnateur départemental du 119</a:t>
            </a:r>
          </a:p>
          <a:p>
            <a:pPr lvl="1">
              <a:spcBef>
                <a:spcPts val="277"/>
              </a:spcBef>
              <a:buClr>
                <a:srgbClr val="B10034"/>
              </a:buClr>
              <a:defRPr/>
            </a:pPr>
            <a:endParaRPr lang="fr-FR" sz="1200" dirty="0"/>
          </a:p>
          <a:p>
            <a:pPr algn="just"/>
            <a:r>
              <a:rPr lang="fr-FR" sz="1200" dirty="0"/>
              <a:t>2006 - 2007: </a:t>
            </a:r>
            <a:r>
              <a:rPr lang="fr-FR" sz="1200" b="1" dirty="0"/>
              <a:t>Directeur général adjoint </a:t>
            </a:r>
            <a:r>
              <a:rPr lang="fr-FR" sz="1200" dirty="0"/>
              <a:t>/ Cabinet ALTHING</a:t>
            </a:r>
            <a:r>
              <a:rPr lang="fr-FR" sz="1100" dirty="0"/>
              <a:t> – Paris (agréé par le Ministère de l’Intérieur)  </a:t>
            </a:r>
          </a:p>
          <a:p>
            <a:pPr algn="just"/>
            <a:r>
              <a:rPr lang="fr-FR" sz="1100" dirty="0"/>
              <a:t>             </a:t>
            </a:r>
            <a:r>
              <a:rPr lang="fr-FR" sz="1200" dirty="0"/>
              <a:t>Audit de services et de territoire; Formations liés à la prévention et sécurité;   </a:t>
            </a:r>
          </a:p>
          <a:p>
            <a:pPr algn="just"/>
            <a:r>
              <a:rPr lang="fr-FR" sz="1200" dirty="0"/>
              <a:t>            Développement commercial d’un logiciel de cartographie en capacité d’intégrer tous fichiers </a:t>
            </a:r>
          </a:p>
          <a:p>
            <a:pPr algn="just"/>
            <a:endParaRPr lang="fr-FR" sz="800" dirty="0"/>
          </a:p>
          <a:p>
            <a:pPr algn="just"/>
            <a:r>
              <a:rPr lang="fr-FR" sz="1200" dirty="0"/>
              <a:t>1999 - 2005:  </a:t>
            </a:r>
            <a:r>
              <a:rPr lang="fr-FR" sz="1200" b="1" dirty="0"/>
              <a:t>Directeur de la prévention / sécurité </a:t>
            </a:r>
            <a:r>
              <a:rPr lang="fr-FR" sz="1200" dirty="0"/>
              <a:t>- Mairie de Saint-Ouen (93)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1998 - 1999: Chargé de mission - </a:t>
            </a:r>
            <a:r>
              <a:rPr lang="fr-FR" sz="1200" b="1" dirty="0"/>
              <a:t>Parquet de Bobigny </a:t>
            </a:r>
            <a:r>
              <a:rPr lang="fr-FR" sz="1200" dirty="0"/>
              <a:t>(93)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6720087" y="854083"/>
            <a:ext cx="5432083" cy="5902891"/>
            <a:chOff x="-1882996" y="1279117"/>
            <a:chExt cx="10659775" cy="2989628"/>
          </a:xfrm>
        </p:grpSpPr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-1882994" y="3288467"/>
              <a:ext cx="10627109" cy="2078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anchor="ctr"/>
            <a:lstStyle/>
            <a:p>
              <a:pPr defTabSz="703402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80000"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                                            Formations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-1882996" y="3496356"/>
              <a:ext cx="10627113" cy="772389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lIns="49846" rIns="16615" bIns="43200"/>
            <a:lstStyle/>
            <a:p>
              <a:pPr>
                <a:spcBef>
                  <a:spcPts val="277"/>
                </a:spcBef>
                <a:spcAft>
                  <a:spcPts val="600"/>
                </a:spcAft>
                <a:buClr>
                  <a:srgbClr val="B10034"/>
                </a:buClr>
                <a:defRPr/>
              </a:pPr>
              <a:endParaRPr lang="fr-FR" sz="9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41" name="Rectangle 2"/>
            <p:cNvSpPr>
              <a:spLocks noChangeArrowheads="1"/>
            </p:cNvSpPr>
            <p:nvPr/>
          </p:nvSpPr>
          <p:spPr bwMode="auto">
            <a:xfrm>
              <a:off x="-1882996" y="1279117"/>
              <a:ext cx="10627111" cy="200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anchor="ctr"/>
            <a:lstStyle/>
            <a:p>
              <a:pPr algn="ctr" defTabSz="703402" eaLnBrk="0" fontAlgn="base" hangingPunct="0">
                <a:lnSpc>
                  <a:spcPct val="85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A50021"/>
                </a:buClr>
                <a:buSzPct val="80000"/>
                <a:defRPr/>
              </a:pPr>
              <a:r>
                <a:rPr lang="fr-FR" sz="1200" b="1" dirty="0">
                  <a:latin typeface="Arial" panose="020B0604020202020204" pitchFamily="34" charset="0"/>
                </a:rPr>
                <a:t>Expériences Consultant / Formateur</a:t>
              </a: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-1850334" y="1500725"/>
              <a:ext cx="10627113" cy="173789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rgbClr val="766A6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E928A"/>
              </a:outerShdw>
            </a:effectLst>
          </p:spPr>
          <p:txBody>
            <a:bodyPr lIns="49846" rIns="16615" bIns="43200"/>
            <a:lstStyle/>
            <a:p>
              <a:pPr marL="171450" lvl="0" indent="-171450">
                <a:spcBef>
                  <a:spcPts val="277"/>
                </a:spcBef>
                <a:buClr>
                  <a:srgbClr val="B10034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 b="1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Formateur </a:t>
              </a:r>
              <a:r>
                <a:rPr lang="fr-FR" sz="1200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depuis 2007</a:t>
              </a:r>
            </a:p>
            <a:p>
              <a:pPr algn="just">
                <a:spcBef>
                  <a:spcPts val="277"/>
                </a:spcBef>
                <a:buClr>
                  <a:srgbClr val="B10034"/>
                </a:buClr>
                <a:defRPr/>
              </a:pPr>
              <a:r>
                <a:rPr lang="fr-FR" sz="1200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Posture et responsabilité au travers des écrits professionnels en travail social (niveau 1 et 2); secret professionnel et partage de l’information; acteurs et procédures en protection de l’enfance; droit de l’autorité parentale et mesures de protection de  l‘enfance; Informations médicales et écrits professionnels dans les établissements de santé; administrateur </a:t>
              </a:r>
              <a:r>
                <a:rPr lang="fr-FR" sz="1200" dirty="0" err="1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Ad’hoc</a:t>
              </a:r>
              <a:r>
                <a:rPr lang="fr-FR" sz="1200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; gestion des conflits au travers de la gestion / prise en compte des blessures émotionnelles ; loi du 16 mars 2016 (conférences), secret professionnel et partage de l’informations, comment passer de cadre gestionnaire de service à chef de service avec une vision, bienveillance, un management adapté et qui pilote de son activité, renforcer son leadership (niveau 1 et 2), conduite d’entretiens, conduite de réunion…</a:t>
              </a:r>
            </a:p>
            <a:p>
              <a:pPr>
                <a:spcBef>
                  <a:spcPts val="277"/>
                </a:spcBef>
                <a:buClr>
                  <a:srgbClr val="B10034"/>
                </a:buClr>
                <a:defRPr/>
              </a:pPr>
              <a:endParaRPr lang="fr-FR" sz="6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endParaRPr>
            </a:p>
            <a:p>
              <a:pPr marL="171450" lvl="0" indent="-171450">
                <a:spcBef>
                  <a:spcPts val="277"/>
                </a:spcBef>
                <a:buClr>
                  <a:srgbClr val="B10034"/>
                </a:buClr>
                <a:buFont typeface="Arial" panose="020B0604020202020204" pitchFamily="34" charset="0"/>
                <a:buChar char="•"/>
                <a:defRPr/>
              </a:pPr>
              <a:r>
                <a:rPr lang="fr-FR" sz="1200" b="1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Consultant </a:t>
              </a:r>
              <a:r>
                <a:rPr lang="fr-FR" sz="1200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depuis 2012 </a:t>
              </a:r>
            </a:p>
            <a:p>
              <a:pPr lvl="0" algn="just">
                <a:spcBef>
                  <a:spcPts val="277"/>
                </a:spcBef>
                <a:buClr>
                  <a:srgbClr val="B10034"/>
                </a:buClr>
                <a:defRPr/>
              </a:pPr>
              <a:r>
                <a:rPr lang="fr-FR" sz="1200" dirty="0">
                  <a:solidFill>
                    <a:srgbClr val="000000"/>
                  </a:solidFill>
                  <a:ea typeface="ＭＳ Ｐゴシック"/>
                  <a:cs typeface="Arial" panose="020B0604020202020204" pitchFamily="34" charset="0"/>
                </a:rPr>
                <a:t>supervision  et analyse des situations complexes (pour un UDAF (insertion, logement, social) 3 ans); échanges de pratiques professionnelles (3 ans); rédaction du projet stratégique d’une association nationale et accompagnement de l’ensemble des agents (4 ans), responsable qualité (accompagnement aux changements) pour l’ensemble des services sociaux et médico-sociaux pour un département ( 5 ans) …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32462" y="5269094"/>
            <a:ext cx="522812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77"/>
              </a:spcBef>
              <a:buClr>
                <a:srgbClr val="B10034"/>
              </a:buClr>
              <a:defRPr/>
            </a:pPr>
            <a:endParaRPr lang="fr-FR" sz="6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171450" lvl="0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2008 : Responsable qualité</a:t>
            </a:r>
          </a:p>
          <a:p>
            <a:pPr marL="171450" lvl="0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2005 / 2006 </a:t>
            </a:r>
            <a:r>
              <a:rPr lang="fr-FR" sz="1200" b="1" dirty="0"/>
              <a:t>master “ingénierie des risques“ - </a:t>
            </a:r>
            <a:r>
              <a:rPr lang="fr-FR" sz="1200" dirty="0"/>
              <a:t>université Paris V</a:t>
            </a:r>
          </a:p>
          <a:p>
            <a:pPr algn="just"/>
            <a:r>
              <a:rPr lang="fr-FR" sz="1200" dirty="0"/>
              <a:t>En partenariat exclusif avec l’Institut National des Hautes Etudes de Sécurité Intérieure et de l’Institut National de l‘Environnement Industriel et des Risques.</a:t>
            </a:r>
            <a:endParaRPr lang="fr-FR" sz="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  <a:p>
            <a:pPr marL="171450" lvl="0" indent="-171450">
              <a:spcBef>
                <a:spcPts val="277"/>
              </a:spcBef>
              <a:buClr>
                <a:srgbClr val="B10034"/>
              </a:buClr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2000 </a:t>
            </a:r>
            <a:r>
              <a:rPr lang="fr-FR" sz="1200" b="1" dirty="0"/>
              <a:t>maitrise de droit privée </a:t>
            </a:r>
            <a:r>
              <a:rPr lang="fr-FR" sz="1200" dirty="0"/>
              <a:t>– Paris 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817BF-4B62-DDA0-40BA-9738EDDB1810}"/>
              </a:ext>
            </a:extLst>
          </p:cNvPr>
          <p:cNvSpPr/>
          <p:nvPr/>
        </p:nvSpPr>
        <p:spPr>
          <a:xfrm>
            <a:off x="233498" y="629886"/>
            <a:ext cx="5077784" cy="79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03402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80000"/>
            </a:pPr>
            <a:r>
              <a:rPr lang="fr-FR" sz="1600" b="1" dirty="0">
                <a:latin typeface="Arial" panose="020B0604020202020204" pitchFamily="34" charset="0"/>
              </a:rPr>
              <a:t>17 ans d’expériences de formateur - consultant</a:t>
            </a:r>
          </a:p>
          <a:p>
            <a:pPr algn="ctr" defTabSz="703402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80000"/>
            </a:pPr>
            <a:r>
              <a:rPr lang="fr-FR" sz="1600" b="1" dirty="0">
                <a:latin typeface="Arial" panose="020B0604020202020204" pitchFamily="34" charset="0"/>
              </a:rPr>
              <a:t>25 ans d’expériences de direction (public / privé) </a:t>
            </a:r>
          </a:p>
          <a:p>
            <a:pPr defTabSz="703402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80000"/>
            </a:pPr>
            <a:endParaRPr lang="fr-FR" sz="1200" b="1" dirty="0"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5AC6BD5-A2B4-BE4E-8673-A4C90F230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5827" y="335939"/>
            <a:ext cx="1439309" cy="14393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75613A-FE3B-118C-5027-D47EA2E1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604" y="142429"/>
            <a:ext cx="3310396" cy="5777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A18C66D-09E3-239A-1DD4-F46B01CBC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4723029"/>
            <a:ext cx="1945307" cy="610961"/>
          </a:xfrm>
          <a:prstGeom prst="rect">
            <a:avLst/>
          </a:prstGeom>
        </p:spPr>
      </p:pic>
      <p:pic>
        <p:nvPicPr>
          <p:cNvPr id="5" name="irc_mi" descr="Description : Résultat de recherche d'images pour &quot;Institut de hautes études de sécurité + logo&quot;">
            <a:hlinkClick r:id="rId5" tgtFrame="&quot;_blank&quot;"/>
            <a:extLst>
              <a:ext uri="{FF2B5EF4-FFF2-40B4-BE49-F238E27FC236}">
                <a16:creationId xmlns:a16="http://schemas.microsoft.com/office/drawing/2014/main" id="{3972CAE9-939E-4459-4264-24726C5922C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8" y="4713394"/>
            <a:ext cx="1213064" cy="85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D5F77C-5D92-C0C9-FBE9-55AD7C7B8FF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466" y="4735902"/>
            <a:ext cx="1471529" cy="533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theme/theme1.xml><?xml version="1.0" encoding="utf-8"?>
<a:theme xmlns:a="http://schemas.openxmlformats.org/drawingml/2006/main" name="1_Thème Office">
  <a:themeElements>
    <a:clrScheme name="Comundi">
      <a:dk1>
        <a:srgbClr val="000000"/>
      </a:dk1>
      <a:lt1>
        <a:srgbClr val="FFFFFF"/>
      </a:lt1>
      <a:dk2>
        <a:srgbClr val="454545"/>
      </a:dk2>
      <a:lt2>
        <a:srgbClr val="FFFFFF"/>
      </a:lt2>
      <a:accent1>
        <a:srgbClr val="7896AA"/>
      </a:accent1>
      <a:accent2>
        <a:srgbClr val="E30041"/>
      </a:accent2>
      <a:accent3>
        <a:srgbClr val="78C7C9"/>
      </a:accent3>
      <a:accent4>
        <a:srgbClr val="FFC71C"/>
      </a:accent4>
      <a:accent5>
        <a:srgbClr val="00A28D"/>
      </a:accent5>
      <a:accent6>
        <a:srgbClr val="A9CA4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523</Words>
  <Application>Microsoft Office PowerPoint</Application>
  <PresentationFormat>Grand écran</PresentationFormat>
  <Paragraphs>41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Gotham Medium</vt:lpstr>
      <vt:lpstr>Montserrat</vt:lpstr>
      <vt:lpstr>1_Thème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TRIBOUILLOIS</dc:creator>
  <cp:lastModifiedBy>Harry Rnvrs</cp:lastModifiedBy>
  <cp:revision>1055</cp:revision>
  <cp:lastPrinted>2018-05-23T14:39:55Z</cp:lastPrinted>
  <dcterms:created xsi:type="dcterms:W3CDTF">2018-02-12T07:16:49Z</dcterms:created>
  <dcterms:modified xsi:type="dcterms:W3CDTF">2025-08-13T09:03:58Z</dcterms:modified>
</cp:coreProperties>
</file>